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314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315" r:id="rId16"/>
    <p:sldId id="269" r:id="rId17"/>
    <p:sldId id="270" r:id="rId18"/>
    <p:sldId id="271" r:id="rId19"/>
    <p:sldId id="272" r:id="rId20"/>
    <p:sldId id="273" r:id="rId21"/>
    <p:sldId id="316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317" r:id="rId31"/>
    <p:sldId id="318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319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40"/>
  </p:normalViewPr>
  <p:slideViewPr>
    <p:cSldViewPr snapToGrid="0" snapToObjects="1">
      <p:cViewPr varScale="1">
        <p:scale>
          <a:sx n="90" d="100"/>
          <a:sy n="90" d="100"/>
        </p:scale>
        <p:origin x="37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Median days</c:v>
                </c:pt>
              </c:strCache>
            </c:strRef>
          </c:tx>
          <c:dPt>
            <c:idx val="0"/>
            <c:bubble3D val="0"/>
            <c:spPr>
              <a:solidFill>
                <a:srgbClr val="2E7D32"/>
              </a:solidFill>
            </c:spPr>
            <c:extLst>
              <c:ext xmlns:c16="http://schemas.microsoft.com/office/drawing/2014/chart" uri="{C3380CC4-5D6E-409C-BE32-E72D297353CC}">
                <c16:uniqueId val="{00000001-EC4E-7E48-A390-30A7D441E301}"/>
              </c:ext>
            </c:extLst>
          </c:dPt>
          <c:dPt>
            <c:idx val="1"/>
            <c:bubble3D val="0"/>
            <c:spPr>
              <a:solidFill>
                <a:srgbClr val="B88600"/>
              </a:solidFill>
            </c:spPr>
            <c:extLst>
              <c:ext xmlns:c16="http://schemas.microsoft.com/office/drawing/2014/chart" uri="{C3380CC4-5D6E-409C-BE32-E72D297353CC}">
                <c16:uniqueId val="{00000003-EC4E-7E48-A390-30A7D441E301}"/>
              </c:ext>
            </c:extLst>
          </c:dPt>
          <c:dPt>
            <c:idx val="2"/>
            <c:bubble3D val="0"/>
            <c:spPr>
              <a:solidFill>
                <a:srgbClr val="C01B2B"/>
              </a:solidFill>
            </c:spPr>
            <c:extLst>
              <c:ext xmlns:c16="http://schemas.microsoft.com/office/drawing/2014/chart" uri="{C3380CC4-5D6E-409C-BE32-E72D297353CC}">
                <c16:uniqueId val="{00000005-EC4E-7E48-A390-30A7D441E301}"/>
              </c:ext>
            </c:extLst>
          </c:dPt>
          <c:dPt>
            <c:idx val="3"/>
            <c:bubble3D val="0"/>
            <c:spPr>
              <a:solidFill>
                <a:srgbClr val="B88600"/>
              </a:solidFill>
            </c:spPr>
            <c:extLst>
              <c:ext xmlns:c16="http://schemas.microsoft.com/office/drawing/2014/chart" uri="{C3380CC4-5D6E-409C-BE32-E72D297353CC}">
                <c16:uniqueId val="{00000007-EC4E-7E48-A390-30A7D441E301}"/>
              </c:ext>
            </c:extLst>
          </c:dPt>
          <c:dPt>
            <c:idx val="4"/>
            <c:bubble3D val="0"/>
            <c:spPr>
              <a:solidFill>
                <a:srgbClr val="702082"/>
              </a:solidFill>
            </c:spPr>
            <c:extLst>
              <c:ext xmlns:c16="http://schemas.microsoft.com/office/drawing/2014/chart" uri="{C3380CC4-5D6E-409C-BE32-E72D297353CC}">
                <c16:uniqueId val="{00000009-EC4E-7E48-A390-30A7D441E301}"/>
              </c:ext>
            </c:extLst>
          </c:dPt>
          <c:dLbls>
            <c:numFmt formatCode="0&quot; d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FFFFFF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LOI→DD  68d (n=11)</c:v>
                </c:pt>
                <c:pt idx="1">
                  <c:v>DD→Approval  91d (n=33)</c:v>
                </c:pt>
                <c:pt idx="2">
                  <c:v>Approval→Permit  ~1 yr*</c:v>
                </c:pt>
                <c:pt idx="3">
                  <c:v>Permit→Const  29d (n=20)</c:v>
                </c:pt>
                <c:pt idx="4">
                  <c:v>Construction  130d (n=22)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68</c:v>
                </c:pt>
                <c:pt idx="1">
                  <c:v>91</c:v>
                </c:pt>
                <c:pt idx="2">
                  <c:v>365</c:v>
                </c:pt>
                <c:pt idx="3">
                  <c:v>29</c:v>
                </c:pt>
                <c:pt idx="4">
                  <c:v>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C4E-7E48-A390-30A7D441E3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l"/>
      <c:overlay val="0"/>
      <c:txPr>
        <a:bodyPr/>
        <a:lstStyle/>
        <a:p>
          <a:pPr>
            <a:defRPr sz="95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5029200"/>
            <a:ext cx="12191695" cy="54864"/>
          </a:xfrm>
          <a:prstGeom prst="rect">
            <a:avLst/>
          </a:prstGeom>
          <a:solidFill>
            <a:srgbClr val="E400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22960" y="914400"/>
            <a:ext cx="10058400" cy="4572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400" b="1" i="0">
                <a:solidFill>
                  <a:srgbClr val="FFFFFF"/>
                </a:solidFill>
                <a:latin typeface="Arial"/>
              </a:rPr>
              <a:t>TACO BELL </a:t>
            </a:r>
            <a:r>
              <a:rPr sz="2400" b="1" i="0">
                <a:solidFill>
                  <a:srgbClr val="E4007C"/>
                </a:solidFill>
                <a:latin typeface="Arial"/>
              </a:rPr>
              <a:t>| 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194560"/>
            <a:ext cx="10515600" cy="12801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5000" b="1" i="0">
                <a:solidFill>
                  <a:srgbClr val="FFFFFF"/>
                </a:solidFill>
                <a:latin typeface="Arial"/>
              </a:rPr>
              <a:t>The Pipeline Bible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383280"/>
            <a:ext cx="105156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200" b="1" i="0">
                <a:solidFill>
                  <a:srgbClr val="FFA8D4"/>
                </a:solidFill>
                <a:latin typeface="Arial"/>
              </a:rPr>
              <a:t>Field Development Playbook &amp; Training Manual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114800"/>
            <a:ext cx="10515600" cy="4572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400" b="0" i="0">
                <a:solidFill>
                  <a:srgbClr val="D9C7E4"/>
                </a:solidFill>
                <a:latin typeface="Arial"/>
              </a:rPr>
              <a:t>How a disciplined, sequenced pipeline protects the schedule — and how to run it.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617720"/>
            <a:ext cx="10515600" cy="4114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500" b="1" i="0">
                <a:solidFill>
                  <a:srgbClr val="E4007C"/>
                </a:solidFill>
                <a:latin typeface="Arial"/>
              </a:rPr>
              <a:t>Built fresh · Made to order · Served on time.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257800"/>
            <a:ext cx="105156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500" b="0" i="1">
                <a:solidFill>
                  <a:srgbClr val="FFFFFF"/>
                </a:solidFill>
                <a:latin typeface="Arial"/>
              </a:rPr>
              <a:t>“We focus on making the tacos, not the sausage.”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5806440"/>
            <a:ext cx="1051560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1">
                <a:solidFill>
                  <a:srgbClr val="C9B6D6"/>
                </a:solidFill>
                <a:latin typeface="Arial"/>
              </a:rPr>
              <a:t>Multi-State Field Development (CA · WI · CO · NM · TX · IL) · Companion to the ARN Pipeline Bible workbook · As of 6/25/26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Stage 4 — Due Diligence &amp; Entitlements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10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SIP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8650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1452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91452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LOI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9811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2613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32613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Legal/ Lease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0971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37735" y="1325880"/>
            <a:ext cx="1301877" cy="475488"/>
          </a:xfrm>
          <a:prstGeom prst="roundRect">
            <a:avLst/>
          </a:prstGeom>
          <a:solidFill>
            <a:srgbClr val="FFC72C"/>
          </a:solidFill>
          <a:ln w="15875">
            <a:solidFill>
              <a:srgbClr val="E4007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73773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4B1463"/>
                </a:solidFill>
                <a:latin typeface="Arial"/>
              </a:rPr>
              <a:t>Due Dil. &amp; Entitle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37735" y="1124712"/>
            <a:ext cx="1301877" cy="182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1" i="0">
                <a:solidFill>
                  <a:srgbClr val="E4007C"/>
                </a:solidFill>
                <a:latin typeface="Arial"/>
              </a:rPr>
              <a:t>▼ YOU ARE HERE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2132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4934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14934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Committee Approval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3292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56094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56094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Permitting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4453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97255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97255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Construction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25613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038415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1038415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20" y="1965960"/>
            <a:ext cx="5394960" cy="8229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>
                <a:solidFill>
                  <a:srgbClr val="E4007C"/>
                </a:solidFill>
                <a:latin typeface="Arial"/>
              </a:rPr>
              <a:t>Purpose  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2B2B2B"/>
                </a:solidFill>
                <a:latin typeface="Arial"/>
              </a:rPr>
              <a:t>Prove the site is buildable — zoning, site plan, re-plat, utilities, signage.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02920" y="3063240"/>
            <a:ext cx="5394960" cy="91440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502920" y="3063240"/>
            <a:ext cx="146304" cy="91440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777240" y="3108960"/>
            <a:ext cx="5029200" cy="8686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>
                <a:solidFill>
                  <a:srgbClr val="2E7D32"/>
                </a:solidFill>
                <a:latin typeface="Arial"/>
              </a:rPr>
              <a:t>Gate to advance  </a:t>
            </a:r>
          </a:p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Entitlements / site plan approved; DD cleared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02920" y="4206240"/>
            <a:ext cx="2606040" cy="91440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40080" y="4206240"/>
            <a:ext cx="2377440" cy="9144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OWNER</a:t>
            </a:r>
          </a:p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Real Estate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291840" y="4206240"/>
            <a:ext cx="2606040" cy="914400"/>
          </a:xfrm>
          <a:prstGeom prst="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3429000" y="4206240"/>
            <a:ext cx="2377440" cy="9144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TYPICAL DURATION</a:t>
            </a:r>
          </a:p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~91 d intake→approval (baseline)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02920" y="5257800"/>
            <a:ext cx="5394960" cy="109728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502920" y="5257800"/>
            <a:ext cx="128016" cy="1097280"/>
          </a:xfrm>
          <a:prstGeom prst="rect">
            <a:avLst/>
          </a:prstGeom>
          <a:solidFill>
            <a:srgbClr val="B88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777240" y="5312664"/>
            <a:ext cx="36576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CAPITAL  &amp;  RISK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77240" y="5568696"/>
            <a:ext cx="123444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700" b="1" i="0">
                <a:solidFill>
                  <a:srgbClr val="B88600"/>
                </a:solidFill>
                <a:latin typeface="Arial"/>
              </a:rPr>
              <a:t>$$</a:t>
            </a:r>
            <a:r>
              <a:rPr sz="1700" b="1" i="0">
                <a:solidFill>
                  <a:srgbClr val="CFC6DA"/>
                </a:solidFill>
                <a:latin typeface="Arial"/>
              </a:rPr>
              <a:t>$$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2057400" y="5596128"/>
            <a:ext cx="1280160" cy="310896"/>
          </a:xfrm>
          <a:prstGeom prst="roundRect">
            <a:avLst/>
          </a:prstGeom>
          <a:solidFill>
            <a:srgbClr val="B88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2057400" y="5596128"/>
            <a:ext cx="1280160" cy="310896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MED–HIGH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474720" y="5532120"/>
            <a:ext cx="2240280" cy="4572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750" b="1" i="0">
                <a:solidFill>
                  <a:srgbClr val="6E6E6E"/>
                </a:solidFill>
                <a:latin typeface="Arial"/>
              </a:rPr>
              <a:t>EST. $ AT RISK</a:t>
            </a:r>
          </a:p>
          <a:p>
            <a:pPr algn="l">
              <a:spcAft>
                <a:spcPts val="300"/>
              </a:spcAft>
            </a:pPr>
            <a:r>
              <a:rPr sz="1250" b="1" i="0">
                <a:solidFill>
                  <a:srgbClr val="B88600"/>
                </a:solidFill>
                <a:latin typeface="Arial"/>
              </a:rPr>
              <a:t>$75–150K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77240" y="5971032"/>
            <a:ext cx="489204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1">
                <a:solidFill>
                  <a:srgbClr val="2B2B2B"/>
                </a:solidFill>
                <a:latin typeface="Arial"/>
              </a:rPr>
              <a:t>At-risk capital — survey, civil &amp; entitlement consultants.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172200" y="1920240"/>
            <a:ext cx="54864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KEY BIBLE FIELDS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172200" y="2286000"/>
            <a:ext cx="2220163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6172200" y="2286000"/>
            <a:ext cx="2220163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Re-Plat Start / Complete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8502091" y="2286000"/>
            <a:ext cx="1631289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8502091" y="2286000"/>
            <a:ext cx="1631289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Site / Floor Plan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172200" y="2743200"/>
            <a:ext cx="1547164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6172200" y="2743200"/>
            <a:ext cx="1547164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Signage Research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7829092" y="2743200"/>
            <a:ext cx="958291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7829092" y="2743200"/>
            <a:ext cx="958291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Utilities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172200" y="3383280"/>
            <a:ext cx="54864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DON'T-MISS STEPS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172200" y="3703320"/>
            <a:ext cx="5532120" cy="146304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Secure zoning / CUP &amp; re-plat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Confirm civil, utilities &amp; access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Lock signage &amp; drive-thru approvals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172200" y="5440680"/>
            <a:ext cx="5532120" cy="868680"/>
          </a:xfrm>
          <a:prstGeom prst="rect">
            <a:avLst/>
          </a:prstGeom>
          <a:solidFill>
            <a:srgbClr val="FBE3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6172200" y="5440680"/>
            <a:ext cx="146304" cy="868680"/>
          </a:xfrm>
          <a:prstGeom prst="rect">
            <a:avLst/>
          </a:prstGeom>
          <a:solidFill>
            <a:srgbClr val="C01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6446520" y="5486400"/>
            <a:ext cx="5166360" cy="8229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50" b="1" i="0">
                <a:solidFill>
                  <a:srgbClr val="C01B2B"/>
                </a:solidFill>
                <a:latin typeface="Arial"/>
              </a:rPr>
              <a:t>Pitfall  </a:t>
            </a:r>
            <a:r>
              <a:rPr sz="1200" b="0" i="0">
                <a:solidFill>
                  <a:srgbClr val="2B2B2B"/>
                </a:solidFill>
                <a:latin typeface="Arial"/>
              </a:rPr>
              <a:t>Entitlement delay is the #1 schedule killer — start early and run it in parallel with legal.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Stage 5 — Committee Approval (RE Committee)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11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SIP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8650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1452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91452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LOI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9811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2613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32613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Legal/ Lease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0971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3773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73773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Due Dil. &amp; Entitle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2132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49340" y="1325880"/>
            <a:ext cx="1301877" cy="475488"/>
          </a:xfrm>
          <a:prstGeom prst="roundRect">
            <a:avLst/>
          </a:prstGeom>
          <a:solidFill>
            <a:srgbClr val="FFC72C"/>
          </a:solidFill>
          <a:ln w="15875">
            <a:solidFill>
              <a:srgbClr val="E4007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14934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4B1463"/>
                </a:solidFill>
                <a:latin typeface="Arial"/>
              </a:rPr>
              <a:t>Committee Approval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49340" y="1124712"/>
            <a:ext cx="1301877" cy="182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1" i="0">
                <a:solidFill>
                  <a:srgbClr val="E4007C"/>
                </a:solidFill>
                <a:latin typeface="Arial"/>
              </a:rPr>
              <a:t>▼ YOU ARE HERE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3292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56094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56094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Permitting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4453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97255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97255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Construction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25613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038415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1038415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20" y="1965960"/>
            <a:ext cx="5394960" cy="8229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>
                <a:solidFill>
                  <a:srgbClr val="E4007C"/>
                </a:solidFill>
                <a:latin typeface="Arial"/>
              </a:rPr>
              <a:t>Purpose  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2B2B2B"/>
                </a:solidFill>
                <a:latin typeface="Arial"/>
              </a:rPr>
              <a:t>Secure capital approval at the Real Estate Committee.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02920" y="3063240"/>
            <a:ext cx="5394960" cy="91440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502920" y="3063240"/>
            <a:ext cx="146304" cy="91440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777240" y="3108960"/>
            <a:ext cx="5029200" cy="8686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>
                <a:solidFill>
                  <a:srgbClr val="2E7D32"/>
                </a:solidFill>
                <a:latin typeface="Arial"/>
              </a:rPr>
              <a:t>Gate to advance  </a:t>
            </a:r>
          </a:p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RE Committee Date — approved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02920" y="4206240"/>
            <a:ext cx="2606040" cy="91440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40080" y="4206240"/>
            <a:ext cx="2377440" cy="9144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OWNER</a:t>
            </a:r>
          </a:p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Exec + Real Estate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291840" y="4206240"/>
            <a:ext cx="2606040" cy="914400"/>
          </a:xfrm>
          <a:prstGeom prst="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3429000" y="4206240"/>
            <a:ext cx="2377440" cy="9144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TYPICAL DURATION</a:t>
            </a:r>
          </a:p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1–2 weeks (cycle-bound)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02920" y="5257800"/>
            <a:ext cx="5394960" cy="109728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502920" y="5257800"/>
            <a:ext cx="128016" cy="1097280"/>
          </a:xfrm>
          <a:prstGeom prst="rect">
            <a:avLst/>
          </a:prstGeom>
          <a:solidFill>
            <a:srgbClr val="B88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777240" y="5312664"/>
            <a:ext cx="36576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CAPITAL  &amp;  RISK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77240" y="5568696"/>
            <a:ext cx="123444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700" b="1" i="0">
                <a:solidFill>
                  <a:srgbClr val="B88600"/>
                </a:solidFill>
                <a:latin typeface="Arial"/>
              </a:rPr>
              <a:t>$</a:t>
            </a:r>
            <a:r>
              <a:rPr sz="1700" b="1" i="0">
                <a:solidFill>
                  <a:srgbClr val="CFC6DA"/>
                </a:solidFill>
                <a:latin typeface="Arial"/>
              </a:rPr>
              <a:t>$$$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2057400" y="5596128"/>
            <a:ext cx="1280160" cy="310896"/>
          </a:xfrm>
          <a:prstGeom prst="roundRect">
            <a:avLst/>
          </a:prstGeom>
          <a:solidFill>
            <a:srgbClr val="B88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2057400" y="5596128"/>
            <a:ext cx="1280160" cy="310896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APPROVE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474720" y="5532120"/>
            <a:ext cx="2240280" cy="4572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750" b="1" i="0">
                <a:solidFill>
                  <a:srgbClr val="6E6E6E"/>
                </a:solidFill>
                <a:latin typeface="Arial"/>
              </a:rPr>
              <a:t>EST. $ AT RISK</a:t>
            </a:r>
          </a:p>
          <a:p>
            <a:pPr algn="l">
              <a:spcAft>
                <a:spcPts val="300"/>
              </a:spcAft>
            </a:pPr>
            <a:r>
              <a:rPr sz="1250" b="1" i="0">
                <a:solidFill>
                  <a:srgbClr val="B88600"/>
                </a:solidFill>
                <a:latin typeface="Arial"/>
              </a:rPr>
              <a:t>~$1.5–2.5M*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77240" y="5971032"/>
            <a:ext cx="489204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1">
                <a:solidFill>
                  <a:srgbClr val="2B2B2B"/>
                </a:solidFill>
                <a:latin typeface="Arial"/>
              </a:rPr>
              <a:t>Capital is formally authorized here — go / no-go gate.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172200" y="1920240"/>
            <a:ext cx="54864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KEY BIBLE FIELDS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172200" y="2286000"/>
            <a:ext cx="1631289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6172200" y="2286000"/>
            <a:ext cx="1631289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RE Committee Date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7913217" y="2286000"/>
            <a:ext cx="537667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7913217" y="2286000"/>
            <a:ext cx="537667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RISK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560612" y="2286000"/>
            <a:ext cx="1126540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8560612" y="2286000"/>
            <a:ext cx="1126540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A&amp;C Package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9796881" y="2286000"/>
            <a:ext cx="874166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9796881" y="2286000"/>
            <a:ext cx="874166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Proforma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172200" y="2926080"/>
            <a:ext cx="54864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DON'T-MISS STEPS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172200" y="3246120"/>
            <a:ext cx="5532120" cy="146304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Complete A&amp;C package &amp; proforma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Assign a risk rating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Attach site scorecard &amp; comps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172200" y="5440680"/>
            <a:ext cx="5532120" cy="868680"/>
          </a:xfrm>
          <a:prstGeom prst="rect">
            <a:avLst/>
          </a:prstGeom>
          <a:solidFill>
            <a:srgbClr val="FBE3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6172200" y="5440680"/>
            <a:ext cx="146304" cy="868680"/>
          </a:xfrm>
          <a:prstGeom prst="rect">
            <a:avLst/>
          </a:prstGeom>
          <a:solidFill>
            <a:srgbClr val="C01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6446520" y="5486400"/>
            <a:ext cx="5166360" cy="8229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50" b="1" i="0">
                <a:solidFill>
                  <a:srgbClr val="C01B2B"/>
                </a:solidFill>
                <a:latin typeface="Arial"/>
              </a:rPr>
              <a:t>Pitfall  </a:t>
            </a:r>
            <a:r>
              <a:rPr sz="1200" b="0" i="0">
                <a:solidFill>
                  <a:srgbClr val="2B2B2B"/>
                </a:solidFill>
                <a:latin typeface="Arial"/>
              </a:rPr>
              <a:t>An incomplete package = deferral = a missed committee cycle and weeks of lost time.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Stage 6 — Permitting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12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SIP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8650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1452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91452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LOI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9811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2613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32613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Legal/ Lease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0971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3773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73773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Due Dil. &amp; Entitle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2132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4934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14934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Committee Approval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3292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560945" y="1325880"/>
            <a:ext cx="1301877" cy="475488"/>
          </a:xfrm>
          <a:prstGeom prst="roundRect">
            <a:avLst/>
          </a:prstGeom>
          <a:solidFill>
            <a:srgbClr val="FFC72C"/>
          </a:solidFill>
          <a:ln w="15875">
            <a:solidFill>
              <a:srgbClr val="E4007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756094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4B1463"/>
                </a:solidFill>
                <a:latin typeface="Arial"/>
              </a:rPr>
              <a:t>Permitting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560945" y="1124712"/>
            <a:ext cx="1301877" cy="182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1" i="0">
                <a:solidFill>
                  <a:srgbClr val="E4007C"/>
                </a:solidFill>
                <a:latin typeface="Arial"/>
              </a:rPr>
              <a:t>▼ YOU ARE HERE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4453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97255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97255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Construction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25613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038415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1038415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20" y="1965960"/>
            <a:ext cx="5394960" cy="8229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>
                <a:solidFill>
                  <a:srgbClr val="E4007C"/>
                </a:solidFill>
                <a:latin typeface="Arial"/>
              </a:rPr>
              <a:t>Purpose  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2B2B2B"/>
                </a:solidFill>
                <a:latin typeface="Arial"/>
              </a:rPr>
              <a:t>Complete construction documents and obtain the building permit.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02920" y="3063240"/>
            <a:ext cx="5394960" cy="91440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502920" y="3063240"/>
            <a:ext cx="146304" cy="91440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777240" y="3108960"/>
            <a:ext cx="5029200" cy="8686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>
                <a:solidFill>
                  <a:srgbClr val="2E7D32"/>
                </a:solidFill>
                <a:latin typeface="Arial"/>
              </a:rPr>
              <a:t>Gate to advance  </a:t>
            </a:r>
          </a:p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Permit Ready / permit issued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02920" y="4206240"/>
            <a:ext cx="2606040" cy="91440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40080" y="4206240"/>
            <a:ext cx="2377440" cy="9144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OWNER</a:t>
            </a:r>
          </a:p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Construction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291840" y="4206240"/>
            <a:ext cx="2606040" cy="914400"/>
          </a:xfrm>
          <a:prstGeom prst="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3429000" y="4206240"/>
            <a:ext cx="2377440" cy="9144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TYPICAL DURATION</a:t>
            </a:r>
          </a:p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~1 yr ground-up · ~6 mo conversion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02920" y="5257800"/>
            <a:ext cx="5394960" cy="109728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502920" y="5257800"/>
            <a:ext cx="128016" cy="1097280"/>
          </a:xfrm>
          <a:prstGeom prst="rect">
            <a:avLst/>
          </a:prstGeom>
          <a:solidFill>
            <a:srgbClr val="B88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777240" y="5312664"/>
            <a:ext cx="36576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CAPITAL  &amp;  RISK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77240" y="5568696"/>
            <a:ext cx="123444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700" b="1" i="0">
                <a:solidFill>
                  <a:srgbClr val="B88600"/>
                </a:solidFill>
                <a:latin typeface="Arial"/>
              </a:rPr>
              <a:t>$$</a:t>
            </a:r>
            <a:r>
              <a:rPr sz="1700" b="1" i="0">
                <a:solidFill>
                  <a:srgbClr val="CFC6DA"/>
                </a:solidFill>
                <a:latin typeface="Arial"/>
              </a:rPr>
              <a:t>$$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2057400" y="5596128"/>
            <a:ext cx="1280160" cy="310896"/>
          </a:xfrm>
          <a:prstGeom prst="roundRect">
            <a:avLst/>
          </a:prstGeom>
          <a:solidFill>
            <a:srgbClr val="B88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2057400" y="5596128"/>
            <a:ext cx="1280160" cy="310896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MED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474720" y="5532120"/>
            <a:ext cx="2240280" cy="4572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750" b="1" i="0">
                <a:solidFill>
                  <a:srgbClr val="6E6E6E"/>
                </a:solidFill>
                <a:latin typeface="Arial"/>
              </a:rPr>
              <a:t>EST. $ AT RISK</a:t>
            </a:r>
          </a:p>
          <a:p>
            <a:pPr algn="l">
              <a:spcAft>
                <a:spcPts val="300"/>
              </a:spcAft>
            </a:pPr>
            <a:r>
              <a:rPr sz="1250" b="1" i="0">
                <a:solidFill>
                  <a:srgbClr val="B88600"/>
                </a:solidFill>
                <a:latin typeface="Arial"/>
              </a:rPr>
              <a:t>$75–150K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77240" y="5971032"/>
            <a:ext cx="489204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1">
                <a:solidFill>
                  <a:srgbClr val="2B2B2B"/>
                </a:solidFill>
                <a:latin typeface="Arial"/>
              </a:rPr>
              <a:t>CD / architect fees + permit costs.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172200" y="1920240"/>
            <a:ext cx="54864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KEY BIBLE FIELDS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172200" y="2286000"/>
            <a:ext cx="1210665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6172200" y="2286000"/>
            <a:ext cx="1210665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Permit Ready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7492593" y="2286000"/>
            <a:ext cx="1547164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7492593" y="2286000"/>
            <a:ext cx="1547164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Last Permit Date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9149486" y="2286000"/>
            <a:ext cx="1210665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9149486" y="2286000"/>
            <a:ext cx="1210665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CDs Complete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172200" y="2926080"/>
            <a:ext cx="54864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DON'T-MISS STEPS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172200" y="3246120"/>
            <a:ext cx="5532120" cy="146304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Finish CDs &amp; submit early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Track jurisdiction review cycles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Clear off-site / utility permits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172200" y="5440680"/>
            <a:ext cx="5532120" cy="868680"/>
          </a:xfrm>
          <a:prstGeom prst="rect">
            <a:avLst/>
          </a:prstGeom>
          <a:solidFill>
            <a:srgbClr val="FBE3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Rectangle 55"/>
          <p:cNvSpPr/>
          <p:nvPr/>
        </p:nvSpPr>
        <p:spPr>
          <a:xfrm>
            <a:off x="6172200" y="5440680"/>
            <a:ext cx="146304" cy="868680"/>
          </a:xfrm>
          <a:prstGeom prst="rect">
            <a:avLst/>
          </a:prstGeom>
          <a:solidFill>
            <a:srgbClr val="C01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TextBox 56"/>
          <p:cNvSpPr txBox="1"/>
          <p:nvPr/>
        </p:nvSpPr>
        <p:spPr>
          <a:xfrm>
            <a:off x="6446520" y="5486400"/>
            <a:ext cx="5166360" cy="8229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50" b="1" i="0">
                <a:solidFill>
                  <a:srgbClr val="C01B2B"/>
                </a:solidFill>
                <a:latin typeface="Arial"/>
              </a:rPr>
              <a:t>Pitfall  </a:t>
            </a:r>
            <a:r>
              <a:rPr sz="1200" b="0" i="0">
                <a:solidFill>
                  <a:srgbClr val="2B2B2B"/>
                </a:solidFill>
                <a:latin typeface="Arial"/>
              </a:rPr>
              <a:t>Underestimating municipal review time. Build the real review cycle into the schedule.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Stage 7 — Construction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13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SIP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8650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1452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91452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LOI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9811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2613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32613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Legal/ Lease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0971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3773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73773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Due Dil. &amp; Entitle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2132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4934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14934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Committee Approval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3292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56094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756094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Permitting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4453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972550" y="1325880"/>
            <a:ext cx="1301877" cy="475488"/>
          </a:xfrm>
          <a:prstGeom prst="roundRect">
            <a:avLst/>
          </a:prstGeom>
          <a:solidFill>
            <a:srgbClr val="FFC72C"/>
          </a:solidFill>
          <a:ln w="15875">
            <a:solidFill>
              <a:srgbClr val="E4007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897255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4B1463"/>
                </a:solidFill>
                <a:latin typeface="Arial"/>
              </a:rPr>
              <a:t>Construction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972550" y="1124712"/>
            <a:ext cx="1301877" cy="182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1" i="0">
                <a:solidFill>
                  <a:srgbClr val="E4007C"/>
                </a:solidFill>
                <a:latin typeface="Arial"/>
              </a:rPr>
              <a:t>▼ YOU ARE HERE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25613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038415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1038415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20" y="1965960"/>
            <a:ext cx="5394960" cy="8229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>
                <a:solidFill>
                  <a:srgbClr val="E4007C"/>
                </a:solidFill>
                <a:latin typeface="Arial"/>
              </a:rPr>
              <a:t>Purpose  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2B2B2B"/>
                </a:solidFill>
                <a:latin typeface="Arial"/>
              </a:rPr>
              <a:t>Take possession and build the restaurant.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02920" y="3063240"/>
            <a:ext cx="5394960" cy="91440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502920" y="3063240"/>
            <a:ext cx="146304" cy="91440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777240" y="3108960"/>
            <a:ext cx="5029200" cy="8686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>
                <a:solidFill>
                  <a:srgbClr val="2E7D32"/>
                </a:solidFill>
                <a:latin typeface="Arial"/>
              </a:rPr>
              <a:t>Gate to advance  </a:t>
            </a:r>
          </a:p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Possession → Start Construction → Construction complete / CO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02920" y="4206240"/>
            <a:ext cx="2606040" cy="91440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40080" y="4206240"/>
            <a:ext cx="2377440" cy="9144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OWNER</a:t>
            </a:r>
          </a:p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Construction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291840" y="4206240"/>
            <a:ext cx="2606040" cy="914400"/>
          </a:xfrm>
          <a:prstGeom prst="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3429000" y="4206240"/>
            <a:ext cx="2377440" cy="9144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TYPICAL DURATION</a:t>
            </a:r>
          </a:p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~130 d (baseline)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02920" y="5257800"/>
            <a:ext cx="5394960" cy="109728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502920" y="5257800"/>
            <a:ext cx="128016" cy="1097280"/>
          </a:xfrm>
          <a:prstGeom prst="rect">
            <a:avLst/>
          </a:prstGeom>
          <a:solidFill>
            <a:srgbClr val="C01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777240" y="5312664"/>
            <a:ext cx="36576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CAPITAL  &amp;  RISK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77240" y="5568696"/>
            <a:ext cx="123444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700" b="1" i="0">
                <a:solidFill>
                  <a:srgbClr val="C01B2B"/>
                </a:solidFill>
                <a:latin typeface="Arial"/>
              </a:rPr>
              <a:t>$$$$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2057400" y="5596128"/>
            <a:ext cx="1280160" cy="310896"/>
          </a:xfrm>
          <a:prstGeom prst="roundRect">
            <a:avLst/>
          </a:prstGeom>
          <a:solidFill>
            <a:srgbClr val="C01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2057400" y="5596128"/>
            <a:ext cx="1280160" cy="310896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PEAK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474720" y="5532120"/>
            <a:ext cx="2240280" cy="4572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750" b="1" i="0">
                <a:solidFill>
                  <a:srgbClr val="6E6E6E"/>
                </a:solidFill>
                <a:latin typeface="Arial"/>
              </a:rPr>
              <a:t>EST. $ AT RISK</a:t>
            </a:r>
          </a:p>
          <a:p>
            <a:pPr algn="l">
              <a:spcAft>
                <a:spcPts val="300"/>
              </a:spcAft>
            </a:pPr>
            <a:r>
              <a:rPr sz="1250" b="1" i="0">
                <a:solidFill>
                  <a:srgbClr val="C01B2B"/>
                </a:solidFill>
                <a:latin typeface="Arial"/>
              </a:rPr>
              <a:t>$1.2–2.2M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77240" y="5971032"/>
            <a:ext cx="489204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1">
                <a:solidFill>
                  <a:srgbClr val="2B2B2B"/>
                </a:solidFill>
                <a:latin typeface="Arial"/>
              </a:rPr>
              <a:t>Peak cash outlay — construction budget + FF&amp;E.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172200" y="1920240"/>
            <a:ext cx="54864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KEY BIBLE FIELDS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172200" y="2286000"/>
            <a:ext cx="958291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6172200" y="2286000"/>
            <a:ext cx="958291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Poss Date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7240219" y="2286000"/>
            <a:ext cx="1126540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7240219" y="2286000"/>
            <a:ext cx="1126540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Start Const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476488" y="2286000"/>
            <a:ext cx="1378915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8476488" y="2286000"/>
            <a:ext cx="1378915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Const Duration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9965131" y="2286000"/>
            <a:ext cx="1294790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9965131" y="2286000"/>
            <a:ext cx="1294790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Sched Opening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172200" y="2926080"/>
            <a:ext cx="54864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DON'T-MISS STEPS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172200" y="3246120"/>
            <a:ext cx="5532120" cy="146304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Order long-lead equipment (FF&amp;E) at permit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Run hiring &amp; training in parallel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Schedule CO / final inspection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172200" y="5440680"/>
            <a:ext cx="5532120" cy="868680"/>
          </a:xfrm>
          <a:prstGeom prst="rect">
            <a:avLst/>
          </a:prstGeom>
          <a:solidFill>
            <a:srgbClr val="FBE3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6172200" y="5440680"/>
            <a:ext cx="146304" cy="868680"/>
          </a:xfrm>
          <a:prstGeom prst="rect">
            <a:avLst/>
          </a:prstGeom>
          <a:solidFill>
            <a:srgbClr val="C01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6446520" y="5486400"/>
            <a:ext cx="5166360" cy="8229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50" b="1" i="0">
                <a:solidFill>
                  <a:srgbClr val="C01B2B"/>
                </a:solidFill>
                <a:latin typeface="Arial"/>
              </a:rPr>
              <a:t>Pitfall  </a:t>
            </a:r>
            <a:r>
              <a:rPr sz="1200" b="0" i="0">
                <a:solidFill>
                  <a:srgbClr val="2B2B2B"/>
                </a:solidFill>
                <a:latin typeface="Arial"/>
              </a:rPr>
              <a:t>Not ordering long-lead items early, and hiring serially instead of in parallel with the build.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Stage 8 — Open · Live Más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14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SIP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8650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1452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91452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LOI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9811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2613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32613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Legal/ Lease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0971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3773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73773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Due Dil. &amp; Entitle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2132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4934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14934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Committee Approval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3292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56094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756094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Permitting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4453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97255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897255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Construction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25613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0384155" y="1325880"/>
            <a:ext cx="1301877" cy="475488"/>
          </a:xfrm>
          <a:prstGeom prst="roundRect">
            <a:avLst/>
          </a:prstGeom>
          <a:solidFill>
            <a:srgbClr val="FFC72C"/>
          </a:solidFill>
          <a:ln w="15875">
            <a:solidFill>
              <a:srgbClr val="E4007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038415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4B1463"/>
                </a:solidFill>
                <a:latin typeface="Arial"/>
              </a:rPr>
              <a:t>Open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384155" y="1124712"/>
            <a:ext cx="1301877" cy="182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1" i="0">
                <a:solidFill>
                  <a:srgbClr val="E4007C"/>
                </a:solidFill>
                <a:latin typeface="Arial"/>
              </a:rPr>
              <a:t>▼ YOU ARE HERE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20" y="1965960"/>
            <a:ext cx="5394960" cy="8229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>
                <a:solidFill>
                  <a:srgbClr val="E4007C"/>
                </a:solidFill>
                <a:latin typeface="Arial"/>
              </a:rPr>
              <a:t>Purpose  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2B2B2B"/>
                </a:solidFill>
                <a:latin typeface="Arial"/>
              </a:rPr>
              <a:t>Open the restaurant and hand off to Operations — opening day is the Live Más payoff.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02920" y="3063240"/>
            <a:ext cx="5394960" cy="91440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502920" y="3063240"/>
            <a:ext cx="146304" cy="91440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777240" y="3108960"/>
            <a:ext cx="5029200" cy="8686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>
                <a:solidFill>
                  <a:srgbClr val="2E7D32"/>
                </a:solidFill>
                <a:latin typeface="Arial"/>
              </a:rPr>
              <a:t>Gate to advance  </a:t>
            </a:r>
          </a:p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Opening date achieved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02920" y="4206240"/>
            <a:ext cx="2606040" cy="91440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40080" y="4206240"/>
            <a:ext cx="2377440" cy="9144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OWNER</a:t>
            </a:r>
          </a:p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Ops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291840" y="4206240"/>
            <a:ext cx="2606040" cy="914400"/>
          </a:xfrm>
          <a:prstGeom prst="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3429000" y="4206240"/>
            <a:ext cx="2377440" cy="9144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TYPICAL DURATION</a:t>
            </a:r>
          </a:p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Open day → 90 days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02920" y="5257800"/>
            <a:ext cx="5394960" cy="109728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502920" y="5257800"/>
            <a:ext cx="128016" cy="109728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777240" y="5312664"/>
            <a:ext cx="36576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CAPITAL  &amp;  RISK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77240" y="5568696"/>
            <a:ext cx="123444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700" b="1" i="0">
                <a:solidFill>
                  <a:srgbClr val="CFC6DA"/>
                </a:solidFill>
                <a:latin typeface="Arial"/>
              </a:rPr>
              <a:t>$$$$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2057400" y="5596128"/>
            <a:ext cx="1280160" cy="310896"/>
          </a:xfrm>
          <a:prstGeom prst="round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2057400" y="5596128"/>
            <a:ext cx="1280160" cy="310896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REVENUE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474720" y="5532120"/>
            <a:ext cx="2240280" cy="4572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750" b="1" i="0">
                <a:solidFill>
                  <a:srgbClr val="6E6E6E"/>
                </a:solidFill>
                <a:latin typeface="Arial"/>
              </a:rPr>
              <a:t>EST. $ AT RISK</a:t>
            </a:r>
          </a:p>
          <a:p>
            <a:pPr algn="l">
              <a:spcAft>
                <a:spcPts val="300"/>
              </a:spcAft>
            </a:pPr>
            <a:r>
              <a:rPr sz="1250" b="1" i="0">
                <a:solidFill>
                  <a:srgbClr val="2E7D32"/>
                </a:solidFill>
                <a:latin typeface="Arial"/>
              </a:rPr>
              <a:t>Revenue in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77240" y="5971032"/>
            <a:ext cx="489204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1">
                <a:solidFill>
                  <a:srgbClr val="2B2B2B"/>
                </a:solidFill>
                <a:latin typeface="Arial"/>
              </a:rPr>
              <a:t>Spend complete — sales begin. Live Más.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172200" y="1920240"/>
            <a:ext cx="54864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KEY BIBLE FIELDS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172200" y="2286000"/>
            <a:ext cx="1294790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6172200" y="2286000"/>
            <a:ext cx="1294790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Sched Opening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7576718" y="2286000"/>
            <a:ext cx="1378915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7576718" y="2286000"/>
            <a:ext cx="1378915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Period Opening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9065361" y="2286000"/>
            <a:ext cx="1799539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9065361" y="2286000"/>
            <a:ext cx="1799539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Grand-Opening Promo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172200" y="2926080"/>
            <a:ext cx="54864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DON'T-MISS STEPS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172200" y="3246120"/>
            <a:ext cx="5532120" cy="146304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Execute grand-opening marketing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Run a 90-day post-open review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Load lease abstract into the Renewal Tracker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172200" y="5440680"/>
            <a:ext cx="5532120" cy="868680"/>
          </a:xfrm>
          <a:prstGeom prst="rect">
            <a:avLst/>
          </a:prstGeom>
          <a:solidFill>
            <a:srgbClr val="FBE3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Rectangle 55"/>
          <p:cNvSpPr/>
          <p:nvPr/>
        </p:nvSpPr>
        <p:spPr>
          <a:xfrm>
            <a:off x="6172200" y="5440680"/>
            <a:ext cx="146304" cy="868680"/>
          </a:xfrm>
          <a:prstGeom prst="rect">
            <a:avLst/>
          </a:prstGeom>
          <a:solidFill>
            <a:srgbClr val="C01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TextBox 56"/>
          <p:cNvSpPr txBox="1"/>
          <p:nvPr/>
        </p:nvSpPr>
        <p:spPr>
          <a:xfrm>
            <a:off x="6446520" y="5486400"/>
            <a:ext cx="5166360" cy="8229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50" b="1" i="0">
                <a:solidFill>
                  <a:srgbClr val="C01B2B"/>
                </a:solidFill>
                <a:latin typeface="Arial"/>
              </a:rPr>
              <a:t>Pitfall  </a:t>
            </a:r>
            <a:r>
              <a:rPr sz="1200" b="0" i="0">
                <a:solidFill>
                  <a:srgbClr val="2B2B2B"/>
                </a:solidFill>
                <a:latin typeface="Arial"/>
              </a:rPr>
              <a:t>No post-open review, and renewal/option dates never get loaded — re-creating the original miss.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Completing the Lifecycle — Add, Close &amp; Learnings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15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25880"/>
            <a:ext cx="2148840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33472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61488" y="1325880"/>
            <a:ext cx="2148840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761488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OPERATE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92040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0056" y="1325880"/>
            <a:ext cx="2148840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020056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RENEW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50608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278624" y="1325880"/>
            <a:ext cx="2148840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278624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CLOSE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409176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↻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537192" y="1325880"/>
            <a:ext cx="2148840" cy="475488"/>
          </a:xfrm>
          <a:prstGeom prst="roundRect">
            <a:avLst/>
          </a:prstGeom>
          <a:solidFill>
            <a:srgbClr val="FFC72C"/>
          </a:solidFill>
          <a:ln w="15875">
            <a:solidFill>
              <a:srgbClr val="E4007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537192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4B1463"/>
                </a:solidFill>
                <a:latin typeface="Arial"/>
              </a:rPr>
              <a:t>LEARN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37192" y="1124712"/>
            <a:ext cx="2148840" cy="182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1" i="0">
                <a:solidFill>
                  <a:srgbClr val="E4007C"/>
                </a:solidFill>
                <a:latin typeface="Arial"/>
              </a:rPr>
              <a:t>▼ YOU ARE HERE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1874519"/>
            <a:ext cx="11155680" cy="4572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A restaurant's life doesn't end at Open — the Bible tracks it cradle-to-grave, and the grave feeds the next site: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2377440"/>
            <a:ext cx="11155680" cy="292608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9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Add a Restaurant — a site graduates off SIP into the Master through a validated intake form (Restaurant # · address · city · state required).</a:t>
            </a:r>
          </a:p>
          <a:p>
            <a:pPr>
              <a:spcAft>
                <a:spcPts val="9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Operate &amp; Renew — performance, renewals and remodels keep it a green contributor (covered earlier).</a:t>
            </a:r>
          </a:p>
          <a:p>
            <a:pPr>
              <a:spcAft>
                <a:spcPts val="9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Close a Restaurant — a guided form captures Close Date · Reason · Sales / SOP at close · lease disposition · required Learnings.</a:t>
            </a:r>
          </a:p>
          <a:p>
            <a:pPr>
              <a:spcAft>
                <a:spcPts val="9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Archive — the full record moves to RESTAURANT CLOSURES with Years Open; QA blocks any restaurant from living in both Open and Closures.</a:t>
            </a:r>
          </a:p>
          <a:p>
            <a:pPr>
              <a:spcAft>
                <a:spcPts val="9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Learnings loop — closure reasons recalibrate SIP scoring, so the next hunt avoids the same mistake.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2920" y="5394960"/>
            <a:ext cx="11183112" cy="7772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502920" y="5394960"/>
            <a:ext cx="146304" cy="77724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77240" y="5440680"/>
            <a:ext cx="10972800" cy="71323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702082"/>
                </a:solidFill>
                <a:latin typeface="Arial"/>
              </a:rPr>
              <a:t>The payoff:  </a:t>
            </a:r>
            <a:r>
              <a:rPr sz="1250" b="0" i="0">
                <a:solidFill>
                  <a:srgbClr val="2B2B2B"/>
                </a:solidFill>
                <a:latin typeface="Arial"/>
              </a:rPr>
              <a:t>every opening and every closing makes the next siting decision smarter — nothing is lost.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Renewals — Protecting the Existing 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143000"/>
            <a:ext cx="1115568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400" b="0" i="0">
                <a:solidFill>
                  <a:srgbClr val="2B2B2B"/>
                </a:solidFill>
                <a:latin typeface="Arial"/>
              </a:rPr>
              <a:t>Renewals run in parallel to the development pipeline. The option-notice deadline is a hard, unforgiving date — miss it and you can forfeit the option or fall into holdover.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965960"/>
            <a:ext cx="5486400" cy="219456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1965960"/>
            <a:ext cx="5486400" cy="45720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0080" y="1965960"/>
            <a:ext cx="5212080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THE CRITICAL DATE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2560320"/>
            <a:ext cx="5120640" cy="155448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700"/>
              </a:spcAft>
            </a:pPr>
            <a:r>
              <a:rPr sz="1250">
                <a:solidFill>
                  <a:srgbClr val="2B2B2B"/>
                </a:solidFill>
                <a:latin typeface="Arial"/>
              </a:rPr>
              <a:t>▪  Track LL Notice Date for every lease</a:t>
            </a:r>
          </a:p>
          <a:p>
            <a:pPr>
              <a:spcAft>
                <a:spcPts val="700"/>
              </a:spcAft>
            </a:pPr>
            <a:r>
              <a:rPr sz="1250">
                <a:solidFill>
                  <a:srgbClr val="2B2B2B"/>
                </a:solidFill>
                <a:latin typeface="Arial"/>
              </a:rPr>
              <a:t>▪  Notice Status auto-flags On Track / Due &lt;180d / &lt;90d / Overdue</a:t>
            </a:r>
          </a:p>
          <a:p>
            <a:pPr>
              <a:spcAft>
                <a:spcPts val="700"/>
              </a:spcAft>
            </a:pPr>
            <a:r>
              <a:rPr sz="1250">
                <a:solidFill>
                  <a:srgbClr val="2B2B2B"/>
                </a:solidFill>
                <a:latin typeface="Arial"/>
              </a:rPr>
              <a:t>▪  Work backward from the deadline — start early</a:t>
            </a:r>
          </a:p>
          <a:p>
            <a:pPr>
              <a:spcAft>
                <a:spcPts val="700"/>
              </a:spcAft>
            </a:pPr>
            <a:r>
              <a:rPr sz="1250">
                <a:solidFill>
                  <a:srgbClr val="2B2B2B"/>
                </a:solidFill>
                <a:latin typeface="Arial"/>
              </a:rPr>
              <a:t>▪  Load every new restaurant's dates the day it opens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72200" y="1965960"/>
            <a:ext cx="5532120" cy="219456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172200" y="1965960"/>
            <a:ext cx="5532120" cy="45720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309360" y="1965960"/>
            <a:ext cx="5303520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THE DECISION — SOP TRIAGE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55080" y="2560320"/>
            <a:ext cx="5212080" cy="155448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800"/>
              </a:spcAft>
            </a:pPr>
            <a:r>
              <a:rPr sz="1250" b="1">
                <a:solidFill>
                  <a:srgbClr val="702082"/>
                </a:solidFill>
                <a:latin typeface="Arial"/>
              </a:rPr>
              <a:t>▪  Green ≥25%  </a:t>
            </a:r>
            <a:r>
              <a:rPr sz="1250">
                <a:solidFill>
                  <a:srgbClr val="2B2B2B"/>
                </a:solidFill>
                <a:latin typeface="Arial"/>
              </a:rPr>
              <a:t>renew on strong terms</a:t>
            </a:r>
          </a:p>
          <a:p>
            <a:pPr>
              <a:spcAft>
                <a:spcPts val="800"/>
              </a:spcAft>
            </a:pPr>
            <a:r>
              <a:rPr sz="1250" b="1">
                <a:solidFill>
                  <a:srgbClr val="702082"/>
                </a:solidFill>
                <a:latin typeface="Arial"/>
              </a:rPr>
              <a:t>▪  Amber 15–25%  </a:t>
            </a:r>
            <a:r>
              <a:rPr sz="1250">
                <a:solidFill>
                  <a:srgbClr val="2B2B2B"/>
                </a:solidFill>
                <a:latin typeface="Arial"/>
              </a:rPr>
              <a:t>renegotiate / improve economics</a:t>
            </a:r>
          </a:p>
          <a:p>
            <a:pPr>
              <a:spcAft>
                <a:spcPts val="800"/>
              </a:spcAft>
            </a:pPr>
            <a:r>
              <a:rPr sz="1250" b="1">
                <a:solidFill>
                  <a:srgbClr val="702082"/>
                </a:solidFill>
                <a:latin typeface="Arial"/>
              </a:rPr>
              <a:t>▪  Red &lt;15%  </a:t>
            </a:r>
            <a:r>
              <a:rPr sz="1250">
                <a:solidFill>
                  <a:srgbClr val="2B2B2B"/>
                </a:solidFill>
                <a:latin typeface="Arial"/>
              </a:rPr>
              <a:t>fix rent or relocate / close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4389120"/>
            <a:ext cx="1115568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702082"/>
                </a:solidFill>
                <a:latin typeface="Arial"/>
              </a:rPr>
              <a:t>5 renewals in flight today: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4754880"/>
            <a:ext cx="11155680" cy="146304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500"/>
              </a:spcAft>
            </a:pPr>
            <a:r>
              <a:rPr sz="1250">
                <a:solidFill>
                  <a:srgbClr val="2B2B2B"/>
                </a:solidFill>
                <a:latin typeface="Arial"/>
              </a:rPr>
              <a:t>▪  #1968 Albuquerque — SOP 26.6% (green), In Review; proposed 10-yr + 4×5 under review</a:t>
            </a:r>
          </a:p>
          <a:p>
            <a:pPr>
              <a:spcAft>
                <a:spcPts val="500"/>
              </a:spcAft>
            </a:pPr>
            <a:r>
              <a:rPr sz="1250">
                <a:solidFill>
                  <a:srgbClr val="2B2B2B"/>
                </a:solidFill>
                <a:latin typeface="Arial"/>
              </a:rPr>
              <a:t>▪  #28512 Bellflower — SOP 2.8% (red), At Risk; must cut rent or close, remodel tied to deal</a:t>
            </a:r>
          </a:p>
          <a:p>
            <a:pPr>
              <a:spcAft>
                <a:spcPts val="500"/>
              </a:spcAft>
            </a:pPr>
            <a:r>
              <a:rPr sz="1250">
                <a:solidFill>
                  <a:srgbClr val="2B2B2B"/>
                </a:solidFill>
                <a:latin typeface="Arial"/>
              </a:rPr>
              <a:t>▪  #2828 Long Beach — SOP 24.1% (amber); hard expiry 12/31/30, align 3-brand renewals</a:t>
            </a:r>
          </a:p>
          <a:p>
            <a:pPr>
              <a:spcAft>
                <a:spcPts val="500"/>
              </a:spcAft>
            </a:pPr>
            <a:r>
              <a:rPr sz="1250">
                <a:solidFill>
                  <a:srgbClr val="2B2B2B"/>
                </a:solidFill>
                <a:latin typeface="Arial"/>
              </a:rPr>
              <a:t>▪  #28521 Lomita — SOP 17.2% (amber), contact made; #3186 Centennial — 24.0% (amber), not yet started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Critical Path &amp; Schedule Optimization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143000"/>
            <a:ext cx="11155680" cy="4572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400" b="0" i="0">
                <a:solidFill>
                  <a:srgbClr val="2B2B2B"/>
                </a:solidFill>
                <a:latin typeface="Arial"/>
              </a:rPr>
              <a:t>The column order is the critical path. Two habits protect the opening date: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28800"/>
            <a:ext cx="5486400" cy="228600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1828800"/>
            <a:ext cx="5486400" cy="457200"/>
          </a:xfrm>
          <a:prstGeom prst="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0080" y="1828800"/>
            <a:ext cx="5212080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RUN TRACKS IN PARALLEL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2423160"/>
            <a:ext cx="5120640" cy="164592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800"/>
              </a:spcAft>
            </a:pPr>
            <a:r>
              <a:rPr sz="1250">
                <a:solidFill>
                  <a:srgbClr val="2B2B2B"/>
                </a:solidFill>
                <a:latin typeface="Arial"/>
              </a:rPr>
              <a:t>▪  Legal/lease + entitlements at the same time</a:t>
            </a:r>
          </a:p>
          <a:p>
            <a:pPr>
              <a:spcAft>
                <a:spcPts val="800"/>
              </a:spcAft>
            </a:pPr>
            <a:r>
              <a:rPr sz="1250">
                <a:solidFill>
                  <a:srgbClr val="2B2B2B"/>
                </a:solidFill>
                <a:latin typeface="Arial"/>
              </a:rPr>
              <a:t>▪  Order long-lead FF&amp;E the moment permit is in sight</a:t>
            </a:r>
          </a:p>
          <a:p>
            <a:pPr>
              <a:spcAft>
                <a:spcPts val="800"/>
              </a:spcAft>
            </a:pPr>
            <a:r>
              <a:rPr sz="1250">
                <a:solidFill>
                  <a:srgbClr val="2B2B2B"/>
                </a:solidFill>
                <a:latin typeface="Arial"/>
              </a:rPr>
              <a:t>▪  Hire &amp; train while construction runs</a:t>
            </a:r>
          </a:p>
          <a:p>
            <a:pPr>
              <a:spcAft>
                <a:spcPts val="800"/>
              </a:spcAft>
            </a:pPr>
            <a:r>
              <a:rPr sz="1250">
                <a:solidFill>
                  <a:srgbClr val="2B2B2B"/>
                </a:solidFill>
                <a:latin typeface="Arial"/>
              </a:rPr>
              <a:t>▪  Renewals worked years ahead of expiry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72200" y="1828800"/>
            <a:ext cx="5532120" cy="228600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172200" y="1828800"/>
            <a:ext cx="5532120" cy="457200"/>
          </a:xfrm>
          <a:prstGeom prst="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309360" y="1828800"/>
            <a:ext cx="5303520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TREAT EVERY FIELD AS A GATE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55080" y="2423160"/>
            <a:ext cx="5212080" cy="164592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800"/>
              </a:spcAft>
            </a:pPr>
            <a:r>
              <a:rPr sz="1250">
                <a:solidFill>
                  <a:srgbClr val="2B2B2B"/>
                </a:solidFill>
                <a:latin typeface="Arial"/>
              </a:rPr>
              <a:t>▪  A blank required cell = a step not done</a:t>
            </a:r>
          </a:p>
          <a:p>
            <a:pPr>
              <a:spcAft>
                <a:spcPts val="800"/>
              </a:spcAft>
            </a:pPr>
            <a:r>
              <a:rPr sz="1250">
                <a:solidFill>
                  <a:srgbClr val="2B2B2B"/>
                </a:solidFill>
                <a:latin typeface="Arial"/>
              </a:rPr>
              <a:t>▪  Dates create the schedule; variance shows slippage</a:t>
            </a:r>
          </a:p>
          <a:p>
            <a:pPr>
              <a:spcAft>
                <a:spcPts val="800"/>
              </a:spcAft>
            </a:pPr>
            <a:r>
              <a:rPr sz="1250">
                <a:solidFill>
                  <a:srgbClr val="2B2B2B"/>
                </a:solidFill>
                <a:latin typeface="Arial"/>
              </a:rPr>
              <a:t>▪  Days-to columns count down automatically</a:t>
            </a:r>
          </a:p>
          <a:p>
            <a:pPr>
              <a:spcAft>
                <a:spcPts val="800"/>
              </a:spcAft>
            </a:pPr>
            <a:r>
              <a:rPr sz="1250">
                <a:solidFill>
                  <a:srgbClr val="2B2B2B"/>
                </a:solidFill>
                <a:latin typeface="Arial"/>
              </a:rPr>
              <a:t>▪  Manage by exception: red &amp; overdue first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4434840"/>
            <a:ext cx="11183112" cy="1463040"/>
          </a:xfrm>
          <a:prstGeom prst="rect">
            <a:avLst/>
          </a:prstGeom>
          <a:solidFill>
            <a:srgbClr val="F4EE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85800" y="4526280"/>
            <a:ext cx="1097280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702082"/>
                </a:solidFill>
                <a:latin typeface="Arial"/>
              </a:rPr>
              <a:t>Schedule math, automated in the bible: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4892040"/>
            <a:ext cx="10972800" cy="91440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500"/>
              </a:spcAft>
            </a:pPr>
            <a:r>
              <a:rPr sz="1250">
                <a:solidFill>
                  <a:srgbClr val="2B2B2B"/>
                </a:solidFill>
                <a:latin typeface="Arial"/>
              </a:rPr>
              <a:t>▪  Days Since Toured / Days to Open / Sched Var update daily via TODAY()</a:t>
            </a:r>
          </a:p>
          <a:p>
            <a:pPr>
              <a:spcAft>
                <a:spcPts val="500"/>
              </a:spcAft>
            </a:pPr>
            <a:r>
              <a:rPr sz="1250">
                <a:solidFill>
                  <a:srgbClr val="2B2B2B"/>
                </a:solidFill>
                <a:latin typeface="Arial"/>
              </a:rPr>
              <a:t>▪  Action Flag turns red the day a Next Step Due passes</a:t>
            </a:r>
          </a:p>
          <a:p>
            <a:pPr>
              <a:spcAft>
                <a:spcPts val="500"/>
              </a:spcAft>
            </a:pPr>
            <a:r>
              <a:rPr sz="1250">
                <a:solidFill>
                  <a:srgbClr val="2B2B2B"/>
                </a:solidFill>
                <a:latin typeface="Arial"/>
              </a:rPr>
              <a:t>▪  Notice Status flags renewals before the window closes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Roles, Accountability &amp; Weekly Cadence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188720"/>
            <a:ext cx="1115568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WHO OWNS WHAT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554480"/>
            <a:ext cx="3611880" cy="82296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1554480"/>
            <a:ext cx="128016" cy="82296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40664" y="1645920"/>
            <a:ext cx="324612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702082"/>
                </a:solidFill>
                <a:latin typeface="Arial"/>
              </a:rPr>
              <a:t>Real Estate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0664" y="1993391"/>
            <a:ext cx="324612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2B2B2B"/>
                </a:solidFill>
                <a:latin typeface="Arial"/>
              </a:rPr>
              <a:t>Sourcing, LOI, entitlements, renewals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224528" y="1554480"/>
            <a:ext cx="3611880" cy="82296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224528" y="1554480"/>
            <a:ext cx="128016" cy="82296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462272" y="1645920"/>
            <a:ext cx="324612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702082"/>
                </a:solidFill>
                <a:latin typeface="Arial"/>
              </a:rPr>
              <a:t>Construction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62272" y="1993391"/>
            <a:ext cx="324612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2B2B2B"/>
                </a:solidFill>
                <a:latin typeface="Arial"/>
              </a:rPr>
              <a:t>Permitting, build, FF&amp;E, CO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946136" y="1554480"/>
            <a:ext cx="3611880" cy="82296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946136" y="1554480"/>
            <a:ext cx="128016" cy="82296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183880" y="1645920"/>
            <a:ext cx="324612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702082"/>
                </a:solidFill>
                <a:latin typeface="Arial"/>
              </a:rPr>
              <a:t>Legal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83880" y="1993391"/>
            <a:ext cx="324612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2B2B2B"/>
                </a:solidFill>
                <a:latin typeface="Arial"/>
              </a:rPr>
              <a:t>Lease/PSA, title, estoppels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2920" y="2487168"/>
            <a:ext cx="3611880" cy="82296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02920" y="2487168"/>
            <a:ext cx="128016" cy="82296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40664" y="2578608"/>
            <a:ext cx="324612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702082"/>
                </a:solidFill>
                <a:latin typeface="Arial"/>
              </a:rPr>
              <a:t>Ops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0664" y="2926079"/>
            <a:ext cx="324612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2B2B2B"/>
                </a:solidFill>
                <a:latin typeface="Arial"/>
              </a:rPr>
              <a:t>Opening, staffing, post-open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224528" y="2487168"/>
            <a:ext cx="3611880" cy="82296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4224528" y="2487168"/>
            <a:ext cx="128016" cy="82296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462272" y="2578608"/>
            <a:ext cx="324612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702082"/>
                </a:solidFill>
                <a:latin typeface="Arial"/>
              </a:rPr>
              <a:t>Exec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62272" y="2926079"/>
            <a:ext cx="324612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2B2B2B"/>
                </a:solidFill>
                <a:latin typeface="Arial"/>
              </a:rPr>
              <a:t>Committee approval, capital, strategy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02920" y="3611880"/>
            <a:ext cx="11183112" cy="233172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731520" y="3749039"/>
            <a:ext cx="10972800" cy="4114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500" b="1" i="0">
                <a:solidFill>
                  <a:srgbClr val="FFFFFF"/>
                </a:solidFill>
                <a:latin typeface="Arial"/>
              </a:rPr>
              <a:t>THE WEEKLY PIPELINE REVIEW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" y="4251960"/>
            <a:ext cx="10972800" cy="164592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700"/>
              </a:spcAft>
            </a:pPr>
            <a:r>
              <a:rPr sz="1300">
                <a:solidFill>
                  <a:srgbClr val="FFFFFF"/>
                </a:solidFill>
                <a:latin typeface="Arial"/>
              </a:rPr>
              <a:t>▪  Open the DASHBOARD — read Overdue Actions, status mix, days-to-open, renewal flags</a:t>
            </a:r>
          </a:p>
          <a:p>
            <a:pPr>
              <a:spcAft>
                <a:spcPts val="700"/>
              </a:spcAft>
            </a:pPr>
            <a:r>
              <a:rPr sz="1300">
                <a:solidFill>
                  <a:srgbClr val="FFFFFF"/>
                </a:solidFill>
                <a:latin typeface="Arial"/>
              </a:rPr>
              <a:t>▪  Sort SIP by Action Flag: clear every Overdue and Due-Soon item first</a:t>
            </a:r>
          </a:p>
          <a:p>
            <a:pPr>
              <a:spcAft>
                <a:spcPts val="700"/>
              </a:spcAft>
            </a:pPr>
            <a:r>
              <a:rPr sz="1300">
                <a:solidFill>
                  <a:srgbClr val="FFFFFF"/>
                </a:solidFill>
                <a:latin typeface="Arial"/>
              </a:rPr>
              <a:t>▪  Review every Blocked / At-Risk site — decide: push, pause, or kill</a:t>
            </a:r>
          </a:p>
          <a:p>
            <a:pPr>
              <a:spcAft>
                <a:spcPts val="700"/>
              </a:spcAft>
            </a:pPr>
            <a:r>
              <a:rPr sz="1300">
                <a:solidFill>
                  <a:srgbClr val="FFFFFF"/>
                </a:solidFill>
                <a:latin typeface="Arial"/>
              </a:rPr>
              <a:t>▪  Check renewals: any Notice Status amber/red gets a dated next step</a:t>
            </a:r>
          </a:p>
          <a:p>
            <a:pPr>
              <a:spcAft>
                <a:spcPts val="700"/>
              </a:spcAft>
            </a:pPr>
            <a:r>
              <a:rPr sz="1300">
                <a:solidFill>
                  <a:srgbClr val="FFFFFF"/>
                </a:solidFill>
                <a:latin typeface="Arial"/>
              </a:rPr>
              <a:t>▪  Update Lead + Next Step + Due on every active row before you close the meeting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4937760"/>
            <a:ext cx="12191695" cy="54864"/>
          </a:xfrm>
          <a:prstGeom prst="rect">
            <a:avLst/>
          </a:prstGeom>
          <a:solidFill>
            <a:srgbClr val="E400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FFFFFF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86000"/>
            <a:ext cx="10515600" cy="9144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3800" b="1" i="0">
                <a:solidFill>
                  <a:srgbClr val="FFFFFF"/>
                </a:solidFill>
                <a:latin typeface="Arial"/>
              </a:rPr>
              <a:t>The Workbook — A Tab-by-Tab Roadmap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383280"/>
            <a:ext cx="105156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600" b="0" i="0">
                <a:solidFill>
                  <a:srgbClr val="FFA8D4"/>
                </a:solidFill>
                <a:latin typeface="Arial"/>
              </a:rPr>
              <a:t>What each tab tracks, where it sits in development, and why it's critical.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Why the Bible Matters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143000"/>
            <a:ext cx="1115568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500" b="0" i="0">
                <a:solidFill>
                  <a:srgbClr val="2B2B2B"/>
                </a:solidFill>
                <a:latin typeface="Arial"/>
              </a:rPr>
              <a:t>The spreadsheet isn't a tracker — it's a playbook. Each field is a gate, and the column order is the critical path that protects your opening date.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920240"/>
            <a:ext cx="2697480" cy="32918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1920240"/>
            <a:ext cx="2697480" cy="457200"/>
          </a:xfrm>
          <a:prstGeom prst="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0080" y="1920240"/>
            <a:ext cx="2423160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400" b="1" i="0">
                <a:solidFill>
                  <a:srgbClr val="FFFFFF"/>
                </a:solidFill>
                <a:latin typeface="Arial"/>
              </a:rPr>
              <a:t>Sequence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7512" y="2560320"/>
            <a:ext cx="2368296" cy="2468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 i="0">
                <a:solidFill>
                  <a:srgbClr val="2B2B2B"/>
                </a:solidFill>
                <a:latin typeface="Arial"/>
              </a:rPr>
              <a:t>Every site moves stage-by-stage. The order things happen in is what optimizes the schedule.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10128" y="1920240"/>
            <a:ext cx="2697480" cy="32918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310128" y="1920240"/>
            <a:ext cx="2697480" cy="457200"/>
          </a:xfrm>
          <a:prstGeom prst="rect">
            <a:avLst/>
          </a:prstGeom>
          <a:solidFill>
            <a:srgbClr val="E400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447288" y="1920240"/>
            <a:ext cx="2423160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400" b="1" i="0">
                <a:solidFill>
                  <a:srgbClr val="FFFFFF"/>
                </a:solidFill>
                <a:latin typeface="Arial"/>
              </a:rPr>
              <a:t>No missed steps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74720" y="2560320"/>
            <a:ext cx="2368296" cy="2468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 i="0">
                <a:solidFill>
                  <a:srgbClr val="2B2B2B"/>
                </a:solidFill>
                <a:latin typeface="Arial"/>
              </a:rPr>
              <a:t>Each required field is a checkpoint. A blank in an early column is a gate not yet cleared.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117336" y="1920240"/>
            <a:ext cx="2697480" cy="32918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117336" y="1920240"/>
            <a:ext cx="2697480" cy="45720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254496" y="1920240"/>
            <a:ext cx="2423160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400" b="1" i="0">
                <a:solidFill>
                  <a:srgbClr val="FFFFFF"/>
                </a:solidFill>
                <a:latin typeface="Arial"/>
              </a:rPr>
              <a:t>Accountability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81928" y="2560320"/>
            <a:ext cx="2368296" cy="2468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 i="0">
                <a:solidFill>
                  <a:srgbClr val="2B2B2B"/>
                </a:solidFill>
                <a:latin typeface="Arial"/>
              </a:rPr>
              <a:t>Owners + due dates + stoplight flags make slippage visible the moment it happens.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924544" y="1920240"/>
            <a:ext cx="2697480" cy="32918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8924544" y="1920240"/>
            <a:ext cx="2697480" cy="45720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061704" y="1920240"/>
            <a:ext cx="2423160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400" b="1" i="0">
                <a:solidFill>
                  <a:srgbClr val="FFFFFF"/>
                </a:solidFill>
                <a:latin typeface="Arial"/>
              </a:rPr>
              <a:t>Measurement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89136" y="2560320"/>
            <a:ext cx="2368296" cy="2468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 i="0">
                <a:solidFill>
                  <a:srgbClr val="2B2B2B"/>
                </a:solidFill>
                <a:latin typeface="Arial"/>
              </a:rPr>
              <a:t>Status, timing, and risk roll up to one dashboard — manage by exception, weekly.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5303520"/>
            <a:ext cx="11155680" cy="9601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Executed well and managed closely, </a:t>
            </a:r>
            <a:r>
              <a:rPr sz="1300" b="1" i="0">
                <a:solidFill>
                  <a:srgbClr val="702082"/>
                </a:solidFill>
                <a:latin typeface="Arial"/>
              </a:rPr>
              <a:t>this is the single most effective field-development management tool ARN has.</a:t>
            </a:r>
          </a:p>
          <a:p>
            <a:pPr algn="l">
              <a:spcAft>
                <a:spcPts val="300"/>
              </a:spcAft>
            </a:pPr>
            <a:r>
              <a:rPr sz="1200" b="1" i="0">
                <a:solidFill>
                  <a:srgbClr val="E4007C"/>
                </a:solidFill>
                <a:latin typeface="Arial"/>
              </a:rPr>
              <a:t>The Taco Bell way:  </a:t>
            </a:r>
            <a:r>
              <a:rPr sz="1200" b="0" i="1">
                <a:solidFill>
                  <a:srgbClr val="702082"/>
                </a:solidFill>
                <a:latin typeface="Arial"/>
              </a:rPr>
              <a:t>a great deal, like a great taco, is built in order — skip a layer and it falls apart.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Workbook Scorecard — All Tabs at a Glance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097280"/>
            <a:ext cx="1115568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Tabs run in development order; the Master (Open Restaurants) is the destination. Each tab is a gate — the column order is the critical path.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508760"/>
            <a:ext cx="2012960" cy="457200"/>
          </a:xfrm>
          <a:prstGeom prst="rect">
            <a:avLst/>
          </a:prstGeom>
          <a:solidFill>
            <a:srgbClr val="4B146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76072" y="1508760"/>
            <a:ext cx="1884944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Tab</a:t>
            </a:r>
          </a:p>
        </p:txBody>
      </p:sp>
      <p:sp>
        <p:nvSpPr>
          <p:cNvPr id="9" name="Rectangle 8"/>
          <p:cNvSpPr/>
          <p:nvPr/>
        </p:nvSpPr>
        <p:spPr>
          <a:xfrm>
            <a:off x="2515880" y="1508760"/>
            <a:ext cx="3131271" cy="457200"/>
          </a:xfrm>
          <a:prstGeom prst="rect">
            <a:avLst/>
          </a:prstGeom>
          <a:solidFill>
            <a:srgbClr val="4B146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589032" y="1508760"/>
            <a:ext cx="3003255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Role in the lifecycle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647151" y="1508760"/>
            <a:ext cx="1565635" cy="457200"/>
          </a:xfrm>
          <a:prstGeom prst="rect">
            <a:avLst/>
          </a:prstGeom>
          <a:solidFill>
            <a:srgbClr val="4B146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720303" y="1508760"/>
            <a:ext cx="143761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Owner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212787" y="1508760"/>
            <a:ext cx="894648" cy="457200"/>
          </a:xfrm>
          <a:prstGeom prst="rect">
            <a:avLst/>
          </a:prstGeom>
          <a:solidFill>
            <a:srgbClr val="4B146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285939" y="1508760"/>
            <a:ext cx="766632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# Fields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07436" y="1508760"/>
            <a:ext cx="3578595" cy="457200"/>
          </a:xfrm>
          <a:prstGeom prst="rect">
            <a:avLst/>
          </a:prstGeom>
          <a:solidFill>
            <a:srgbClr val="4B146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180588" y="1508760"/>
            <a:ext cx="345057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Why it's critical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" y="1965960"/>
            <a:ext cx="2012960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76072" y="1965960"/>
            <a:ext cx="1884944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702082"/>
                </a:solidFill>
                <a:latin typeface="Arial"/>
              </a:rPr>
              <a:t>DASHBOARD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515880" y="1965960"/>
            <a:ext cx="3131271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2589032" y="1965960"/>
            <a:ext cx="3003255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Command center / KPI rollup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647151" y="1965960"/>
            <a:ext cx="1565635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720303" y="1965960"/>
            <a:ext cx="143761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Exec / All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212787" y="1965960"/>
            <a:ext cx="894648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285939" y="1965960"/>
            <a:ext cx="766632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KPIs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107436" y="1965960"/>
            <a:ext cx="3578595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180588" y="1965960"/>
            <a:ext cx="345057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Run the weekly review on one screen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02920" y="2423160"/>
            <a:ext cx="201296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76072" y="2423160"/>
            <a:ext cx="1884944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702082"/>
                </a:solidFill>
                <a:latin typeface="Arial"/>
              </a:rPr>
              <a:t>SIP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515880" y="2423160"/>
            <a:ext cx="3131271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2589032" y="2423160"/>
            <a:ext cx="3003255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Stage 1 — site inception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647151" y="2423160"/>
            <a:ext cx="1565635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5720303" y="2423160"/>
            <a:ext cx="143761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Real Estate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212787" y="2423160"/>
            <a:ext cx="894648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7285939" y="2423160"/>
            <a:ext cx="766632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41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107436" y="2423160"/>
            <a:ext cx="3578595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8180588" y="2423160"/>
            <a:ext cx="345057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Every deal is born here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2920" y="2880360"/>
            <a:ext cx="2012960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576072" y="2880360"/>
            <a:ext cx="1884944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702082"/>
                </a:solidFill>
                <a:latin typeface="Arial"/>
              </a:rPr>
              <a:t>Pre-DD Pipeline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515880" y="2880360"/>
            <a:ext cx="3131271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2589032" y="2880360"/>
            <a:ext cx="3003255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Sourcing → LOI (pre-diligence)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647151" y="2880360"/>
            <a:ext cx="1565635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5720303" y="2880360"/>
            <a:ext cx="143761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Real Estate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212787" y="2880360"/>
            <a:ext cx="894648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7285939" y="2880360"/>
            <a:ext cx="766632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33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107436" y="2880360"/>
            <a:ext cx="3578595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8180588" y="2880360"/>
            <a:ext cx="345057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Locks the deal before the capital ask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02920" y="3337560"/>
            <a:ext cx="201296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576072" y="3337560"/>
            <a:ext cx="1884944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702082"/>
                </a:solidFill>
                <a:latin typeface="Arial"/>
              </a:rPr>
              <a:t>Due Diligence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515880" y="3337560"/>
            <a:ext cx="3131271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2589032" y="3337560"/>
            <a:ext cx="3003255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DD intake → diligence / entitlements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647151" y="3337560"/>
            <a:ext cx="1565635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5720303" y="3337560"/>
            <a:ext cx="143761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RE / Legal</a:t>
            </a:r>
          </a:p>
        </p:txBody>
      </p:sp>
      <p:sp>
        <p:nvSpPr>
          <p:cNvPr id="53" name="Rectangle 52"/>
          <p:cNvSpPr/>
          <p:nvPr/>
        </p:nvSpPr>
        <p:spPr>
          <a:xfrm>
            <a:off x="7212787" y="3337560"/>
            <a:ext cx="894648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7285939" y="3337560"/>
            <a:ext cx="766632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34</a:t>
            </a:r>
          </a:p>
        </p:txBody>
      </p:sp>
      <p:sp>
        <p:nvSpPr>
          <p:cNvPr id="55" name="Rectangle 54"/>
          <p:cNvSpPr/>
          <p:nvPr/>
        </p:nvSpPr>
        <p:spPr>
          <a:xfrm>
            <a:off x="8107436" y="3337560"/>
            <a:ext cx="3578595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8180588" y="3337560"/>
            <a:ext cx="345057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Proves buildability; #1 schedule risk</a:t>
            </a:r>
          </a:p>
        </p:txBody>
      </p:sp>
      <p:sp>
        <p:nvSpPr>
          <p:cNvPr id="57" name="Rectangle 56"/>
          <p:cNvSpPr/>
          <p:nvPr/>
        </p:nvSpPr>
        <p:spPr>
          <a:xfrm>
            <a:off x="502920" y="3794760"/>
            <a:ext cx="2012960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TextBox 57"/>
          <p:cNvSpPr txBox="1"/>
          <p:nvPr/>
        </p:nvSpPr>
        <p:spPr>
          <a:xfrm>
            <a:off x="576072" y="3794760"/>
            <a:ext cx="1884944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702082"/>
                </a:solidFill>
                <a:latin typeface="Arial"/>
              </a:rPr>
              <a:t>Committee Approved</a:t>
            </a:r>
          </a:p>
        </p:txBody>
      </p:sp>
      <p:sp>
        <p:nvSpPr>
          <p:cNvPr id="59" name="Rectangle 58"/>
          <p:cNvSpPr/>
          <p:nvPr/>
        </p:nvSpPr>
        <p:spPr>
          <a:xfrm>
            <a:off x="2515880" y="3794760"/>
            <a:ext cx="3131271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2589032" y="3794760"/>
            <a:ext cx="3003255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Capital approved at RE Committee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5647151" y="3794760"/>
            <a:ext cx="1565635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TextBox 61"/>
          <p:cNvSpPr txBox="1"/>
          <p:nvPr/>
        </p:nvSpPr>
        <p:spPr>
          <a:xfrm>
            <a:off x="5720303" y="3794760"/>
            <a:ext cx="143761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Exec / Finance</a:t>
            </a:r>
          </a:p>
        </p:txBody>
      </p:sp>
      <p:sp>
        <p:nvSpPr>
          <p:cNvPr id="63" name="Rectangle 62"/>
          <p:cNvSpPr/>
          <p:nvPr/>
        </p:nvSpPr>
        <p:spPr>
          <a:xfrm>
            <a:off x="7212787" y="3794760"/>
            <a:ext cx="894648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7285939" y="3794760"/>
            <a:ext cx="766632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37</a:t>
            </a:r>
          </a:p>
        </p:txBody>
      </p:sp>
      <p:sp>
        <p:nvSpPr>
          <p:cNvPr id="65" name="Rectangle 64"/>
          <p:cNvSpPr/>
          <p:nvPr/>
        </p:nvSpPr>
        <p:spPr>
          <a:xfrm>
            <a:off x="8107436" y="3794760"/>
            <a:ext cx="3578595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TextBox 65"/>
          <p:cNvSpPr txBox="1"/>
          <p:nvPr/>
        </p:nvSpPr>
        <p:spPr>
          <a:xfrm>
            <a:off x="8180588" y="3794760"/>
            <a:ext cx="345057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The go / no-go capital gate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02920" y="4251960"/>
            <a:ext cx="201296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TextBox 67"/>
          <p:cNvSpPr txBox="1"/>
          <p:nvPr/>
        </p:nvSpPr>
        <p:spPr>
          <a:xfrm>
            <a:off x="576072" y="4251960"/>
            <a:ext cx="1884944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702082"/>
                </a:solidFill>
                <a:latin typeface="Arial"/>
              </a:rPr>
              <a:t>2026 Openings YTD</a:t>
            </a:r>
          </a:p>
        </p:txBody>
      </p:sp>
      <p:sp>
        <p:nvSpPr>
          <p:cNvPr id="69" name="Rectangle 68"/>
          <p:cNvSpPr/>
          <p:nvPr/>
        </p:nvSpPr>
        <p:spPr>
          <a:xfrm>
            <a:off x="2515880" y="4251960"/>
            <a:ext cx="3131271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TextBox 69"/>
          <p:cNvSpPr txBox="1"/>
          <p:nvPr/>
        </p:nvSpPr>
        <p:spPr>
          <a:xfrm>
            <a:off x="2589032" y="4251960"/>
            <a:ext cx="3003255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Construction → open</a:t>
            </a:r>
          </a:p>
        </p:txBody>
      </p:sp>
      <p:sp>
        <p:nvSpPr>
          <p:cNvPr id="71" name="Rectangle 70"/>
          <p:cNvSpPr/>
          <p:nvPr/>
        </p:nvSpPr>
        <p:spPr>
          <a:xfrm>
            <a:off x="5647151" y="4251960"/>
            <a:ext cx="1565635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TextBox 71"/>
          <p:cNvSpPr txBox="1"/>
          <p:nvPr/>
        </p:nvSpPr>
        <p:spPr>
          <a:xfrm>
            <a:off x="5720303" y="4251960"/>
            <a:ext cx="143761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Construction / Ops</a:t>
            </a:r>
          </a:p>
        </p:txBody>
      </p:sp>
      <p:sp>
        <p:nvSpPr>
          <p:cNvPr id="73" name="Rectangle 72"/>
          <p:cNvSpPr/>
          <p:nvPr/>
        </p:nvSpPr>
        <p:spPr>
          <a:xfrm>
            <a:off x="7212787" y="4251960"/>
            <a:ext cx="894648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TextBox 73"/>
          <p:cNvSpPr txBox="1"/>
          <p:nvPr/>
        </p:nvSpPr>
        <p:spPr>
          <a:xfrm>
            <a:off x="7285939" y="4251960"/>
            <a:ext cx="766632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38</a:t>
            </a:r>
          </a:p>
        </p:txBody>
      </p:sp>
      <p:sp>
        <p:nvSpPr>
          <p:cNvPr id="75" name="Rectangle 74"/>
          <p:cNvSpPr/>
          <p:nvPr/>
        </p:nvSpPr>
        <p:spPr>
          <a:xfrm>
            <a:off x="8107436" y="4251960"/>
            <a:ext cx="3578595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TextBox 75"/>
          <p:cNvSpPr txBox="1"/>
          <p:nvPr/>
        </p:nvSpPr>
        <p:spPr>
          <a:xfrm>
            <a:off x="8180588" y="4251960"/>
            <a:ext cx="345057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Asset goes live (Live Más)</a:t>
            </a:r>
          </a:p>
        </p:txBody>
      </p:sp>
      <p:sp>
        <p:nvSpPr>
          <p:cNvPr id="77" name="Rectangle 76"/>
          <p:cNvSpPr/>
          <p:nvPr/>
        </p:nvSpPr>
        <p:spPr>
          <a:xfrm>
            <a:off x="502920" y="4709160"/>
            <a:ext cx="2012960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TextBox 77"/>
          <p:cNvSpPr txBox="1"/>
          <p:nvPr/>
        </p:nvSpPr>
        <p:spPr>
          <a:xfrm>
            <a:off x="576072" y="4709160"/>
            <a:ext cx="1884944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702082"/>
                </a:solidFill>
                <a:latin typeface="Arial"/>
              </a:rPr>
              <a:t>REMODEL PIPELINE</a:t>
            </a:r>
          </a:p>
        </p:txBody>
      </p:sp>
      <p:sp>
        <p:nvSpPr>
          <p:cNvPr id="79" name="Rectangle 78"/>
          <p:cNvSpPr/>
          <p:nvPr/>
        </p:nvSpPr>
        <p:spPr>
          <a:xfrm>
            <a:off x="2515880" y="4709160"/>
            <a:ext cx="3131271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TextBox 79"/>
          <p:cNvSpPr txBox="1"/>
          <p:nvPr/>
        </p:nvSpPr>
        <p:spPr>
          <a:xfrm>
            <a:off x="2589032" y="4709160"/>
            <a:ext cx="3003255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Remodels in process</a:t>
            </a:r>
          </a:p>
        </p:txBody>
      </p:sp>
      <p:sp>
        <p:nvSpPr>
          <p:cNvPr id="81" name="Rectangle 80"/>
          <p:cNvSpPr/>
          <p:nvPr/>
        </p:nvSpPr>
        <p:spPr>
          <a:xfrm>
            <a:off x="5647151" y="4709160"/>
            <a:ext cx="1565635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TextBox 81"/>
          <p:cNvSpPr txBox="1"/>
          <p:nvPr/>
        </p:nvSpPr>
        <p:spPr>
          <a:xfrm>
            <a:off x="5720303" y="4709160"/>
            <a:ext cx="143761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Construction</a:t>
            </a:r>
          </a:p>
        </p:txBody>
      </p:sp>
      <p:sp>
        <p:nvSpPr>
          <p:cNvPr id="83" name="Rectangle 82"/>
          <p:cNvSpPr/>
          <p:nvPr/>
        </p:nvSpPr>
        <p:spPr>
          <a:xfrm>
            <a:off x="7212787" y="4709160"/>
            <a:ext cx="894648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TextBox 83"/>
          <p:cNvSpPr txBox="1"/>
          <p:nvPr/>
        </p:nvSpPr>
        <p:spPr>
          <a:xfrm>
            <a:off x="7285939" y="4709160"/>
            <a:ext cx="766632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15</a:t>
            </a:r>
          </a:p>
        </p:txBody>
      </p:sp>
      <p:sp>
        <p:nvSpPr>
          <p:cNvPr id="85" name="Rectangle 84"/>
          <p:cNvSpPr/>
          <p:nvPr/>
        </p:nvSpPr>
        <p:spPr>
          <a:xfrm>
            <a:off x="8107436" y="4709160"/>
            <a:ext cx="3578595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6" name="TextBox 85"/>
          <p:cNvSpPr txBox="1"/>
          <p:nvPr/>
        </p:nvSpPr>
        <p:spPr>
          <a:xfrm>
            <a:off x="8180588" y="4709160"/>
            <a:ext cx="345057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Keeps image current; flags slips</a:t>
            </a:r>
          </a:p>
        </p:txBody>
      </p:sp>
      <p:sp>
        <p:nvSpPr>
          <p:cNvPr id="87" name="Rectangle 86"/>
          <p:cNvSpPr/>
          <p:nvPr/>
        </p:nvSpPr>
        <p:spPr>
          <a:xfrm>
            <a:off x="502920" y="5166360"/>
            <a:ext cx="201296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8" name="TextBox 87"/>
          <p:cNvSpPr txBox="1"/>
          <p:nvPr/>
        </p:nvSpPr>
        <p:spPr>
          <a:xfrm>
            <a:off x="576072" y="5166360"/>
            <a:ext cx="1884944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702082"/>
                </a:solidFill>
                <a:latin typeface="Arial"/>
              </a:rPr>
              <a:t>RENEWAL TRACKER</a:t>
            </a:r>
          </a:p>
        </p:txBody>
      </p:sp>
      <p:sp>
        <p:nvSpPr>
          <p:cNvPr id="89" name="Rectangle 88"/>
          <p:cNvSpPr/>
          <p:nvPr/>
        </p:nvSpPr>
        <p:spPr>
          <a:xfrm>
            <a:off x="2515880" y="5166360"/>
            <a:ext cx="3131271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0" name="TextBox 89"/>
          <p:cNvSpPr txBox="1"/>
          <p:nvPr/>
        </p:nvSpPr>
        <p:spPr>
          <a:xfrm>
            <a:off x="2589032" y="5166360"/>
            <a:ext cx="3003255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Lease renewals (asset mgmt)</a:t>
            </a:r>
          </a:p>
        </p:txBody>
      </p:sp>
      <p:sp>
        <p:nvSpPr>
          <p:cNvPr id="91" name="Rectangle 90"/>
          <p:cNvSpPr/>
          <p:nvPr/>
        </p:nvSpPr>
        <p:spPr>
          <a:xfrm>
            <a:off x="5647151" y="5166360"/>
            <a:ext cx="1565635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" name="TextBox 91"/>
          <p:cNvSpPr txBox="1"/>
          <p:nvPr/>
        </p:nvSpPr>
        <p:spPr>
          <a:xfrm>
            <a:off x="5720303" y="5166360"/>
            <a:ext cx="143761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RE / Legal</a:t>
            </a:r>
          </a:p>
        </p:txBody>
      </p:sp>
      <p:sp>
        <p:nvSpPr>
          <p:cNvPr id="93" name="Rectangle 92"/>
          <p:cNvSpPr/>
          <p:nvPr/>
        </p:nvSpPr>
        <p:spPr>
          <a:xfrm>
            <a:off x="7212787" y="5166360"/>
            <a:ext cx="894648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" name="TextBox 93"/>
          <p:cNvSpPr txBox="1"/>
          <p:nvPr/>
        </p:nvSpPr>
        <p:spPr>
          <a:xfrm>
            <a:off x="7285939" y="5166360"/>
            <a:ext cx="766632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18</a:t>
            </a:r>
          </a:p>
        </p:txBody>
      </p:sp>
      <p:sp>
        <p:nvSpPr>
          <p:cNvPr id="95" name="Rectangle 94"/>
          <p:cNvSpPr/>
          <p:nvPr/>
        </p:nvSpPr>
        <p:spPr>
          <a:xfrm>
            <a:off x="8107436" y="5166360"/>
            <a:ext cx="3578595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TextBox 95"/>
          <p:cNvSpPr txBox="1"/>
          <p:nvPr/>
        </p:nvSpPr>
        <p:spPr>
          <a:xfrm>
            <a:off x="8180588" y="5166360"/>
            <a:ext cx="345057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Option-notice = unforgiving gate</a:t>
            </a:r>
          </a:p>
        </p:txBody>
      </p:sp>
      <p:sp>
        <p:nvSpPr>
          <p:cNvPr id="97" name="Rectangle 96"/>
          <p:cNvSpPr/>
          <p:nvPr/>
        </p:nvSpPr>
        <p:spPr>
          <a:xfrm>
            <a:off x="502920" y="5623560"/>
            <a:ext cx="2012960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8" name="TextBox 97"/>
          <p:cNvSpPr txBox="1"/>
          <p:nvPr/>
        </p:nvSpPr>
        <p:spPr>
          <a:xfrm>
            <a:off x="576072" y="5623560"/>
            <a:ext cx="1884944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702082"/>
                </a:solidFill>
                <a:latin typeface="Arial"/>
              </a:rPr>
              <a:t>OPEN RESTAURANTS — MASTER</a:t>
            </a:r>
          </a:p>
        </p:txBody>
      </p:sp>
      <p:sp>
        <p:nvSpPr>
          <p:cNvPr id="99" name="Rectangle 98"/>
          <p:cNvSpPr/>
          <p:nvPr/>
        </p:nvSpPr>
        <p:spPr>
          <a:xfrm>
            <a:off x="2515880" y="5623560"/>
            <a:ext cx="3131271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0" name="TextBox 99"/>
          <p:cNvSpPr txBox="1"/>
          <p:nvPr/>
        </p:nvSpPr>
        <p:spPr>
          <a:xfrm>
            <a:off x="2589032" y="5623560"/>
            <a:ext cx="3003255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Operating truth + financials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5647151" y="5623560"/>
            <a:ext cx="1565635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" name="TextBox 101"/>
          <p:cNvSpPr txBox="1"/>
          <p:nvPr/>
        </p:nvSpPr>
        <p:spPr>
          <a:xfrm>
            <a:off x="5720303" y="5623560"/>
            <a:ext cx="143761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Finance/Legal + All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7212787" y="5623560"/>
            <a:ext cx="894648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4" name="TextBox 103"/>
          <p:cNvSpPr txBox="1"/>
          <p:nvPr/>
        </p:nvSpPr>
        <p:spPr>
          <a:xfrm>
            <a:off x="7285939" y="5623560"/>
            <a:ext cx="766632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21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8107436" y="5623560"/>
            <a:ext cx="3578595" cy="457200"/>
          </a:xfrm>
          <a:prstGeom prst="rect">
            <a:avLst/>
          </a:prstGeom>
          <a:solidFill>
            <a:srgbClr val="EDE7F3"/>
          </a:solidFill>
          <a:ln w="635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6" name="TextBox 105"/>
          <p:cNvSpPr txBox="1"/>
          <p:nvPr/>
        </p:nvSpPr>
        <p:spPr>
          <a:xfrm>
            <a:off x="8180588" y="5623560"/>
            <a:ext cx="3450579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0">
                <a:solidFill>
                  <a:srgbClr val="2B2B2B"/>
                </a:solidFill>
                <a:latin typeface="Arial"/>
              </a:rPr>
              <a:t>THE master every tab feeds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QA SELF-TEST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21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SIP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5704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8506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38506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Pre-DD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3918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6720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26720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Due Dil.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2132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4934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14934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Committee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0346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3148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03148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Openings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78560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9136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99136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Master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1828800"/>
            <a:ext cx="11155680" cy="256032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B88600"/>
                </a:solidFill>
                <a:latin typeface="Arial"/>
              </a:rPr>
              <a:t>↳ WORKBOOK INTEGRITY — runs across every tab  </a:t>
            </a:r>
            <a:r>
              <a:rPr sz="900" b="0" i="1">
                <a:solidFill>
                  <a:srgbClr val="6E6E6E"/>
                </a:solidFill>
                <a:latin typeface="Arial"/>
              </a:rPr>
              <a:t>(a hidden self-test, not a stage in the line)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1965960"/>
            <a:ext cx="5440680" cy="8686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ROLE IN THE LIFECYCLE</a:t>
            </a:r>
          </a:p>
          <a:p>
            <a:pPr algn="l">
              <a:spcAft>
                <a:spcPts val="300"/>
              </a:spcAft>
            </a:pPr>
            <a:r>
              <a:rPr sz="1250" b="0" i="0">
                <a:solidFill>
                  <a:srgbClr val="2B2B2B"/>
                </a:solidFill>
                <a:latin typeface="Arial"/>
              </a:rPr>
              <a:t>Self-testing — live tripwires run every time the file opens.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2920" y="2971800"/>
            <a:ext cx="5440680" cy="12344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502920" y="2971800"/>
            <a:ext cx="128016" cy="123444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77240" y="3035808"/>
            <a:ext cx="5074920" cy="11430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2E7D32"/>
                </a:solidFill>
                <a:latin typeface="Arial"/>
              </a:rPr>
              <a:t>Why it's critical</a:t>
            </a:r>
          </a:p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Catches broken links, missing required fields and lifecycle conflicts before they reach Rob or Mazen.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4370832"/>
            <a:ext cx="5440680" cy="77724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85800" y="4370832"/>
            <a:ext cx="5120640" cy="7772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OWNER</a:t>
            </a:r>
          </a:p>
          <a:p>
            <a:pPr algn="l">
              <a:spcAft>
                <a:spcPts val="300"/>
              </a:spcAft>
            </a:pPr>
            <a:r>
              <a:rPr sz="1250" b="1" i="0">
                <a:solidFill>
                  <a:srgbClr val="FFFFFF"/>
                </a:solidFill>
                <a:latin typeface="Arial"/>
              </a:rPr>
              <a:t>Advisor / Ellis Advisors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5285232"/>
            <a:ext cx="5440680" cy="59436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85800" y="5285232"/>
            <a:ext cx="5120640" cy="59436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FFFFFF"/>
                </a:solidFill>
                <a:latin typeface="Arial"/>
              </a:rPr>
              <a:t>TASKS / FIELDS TRACKED:  </a:t>
            </a:r>
            <a:r>
              <a:rPr sz="1800" b="1" i="0">
                <a:solidFill>
                  <a:srgbClr val="FFFFFF"/>
                </a:solidFill>
                <a:latin typeface="Arial"/>
              </a:rPr>
              <a:t>10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72200" y="1965960"/>
            <a:ext cx="5486400" cy="29260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TRACKS THESE FIELDS 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(10 total)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72200" y="2331720"/>
            <a:ext cx="5532120" cy="411480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Required fields present — Restaurant # · address · city · state on every record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No restaurant in both OPEN and CLOSURES (lifecycle integrity)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Ownership populated ≥ 197 · every leased restaurant carries rent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Renewal &amp; cell-site countdown dates resolve — no #REF!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Result: 10 / 10 PASS — green means ship it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Approval Gates: Pre-DD → Due Diligence → RE Committee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097280"/>
            <a:ext cx="11155680" cy="4572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E4007C"/>
                </a:solidFill>
                <a:latin typeface="Arial"/>
              </a:rPr>
              <a:t>DD Intake</a:t>
            </a:r>
            <a:r>
              <a:rPr sz="1300" b="0" i="0">
                <a:solidFill>
                  <a:srgbClr val="2B2B2B"/>
                </a:solidFill>
                <a:latin typeface="Arial"/>
              </a:rPr>
              <a:t> = the capital request that opens due diligence.   </a:t>
            </a:r>
            <a:r>
              <a:rPr sz="1300" b="1" i="0">
                <a:solidFill>
                  <a:srgbClr val="E4007C"/>
                </a:solidFill>
                <a:latin typeface="Arial"/>
              </a:rPr>
              <a:t>RE Committee</a:t>
            </a:r>
            <a:r>
              <a:rPr sz="1300" b="0" i="0">
                <a:solidFill>
                  <a:srgbClr val="2B2B2B"/>
                </a:solidFill>
                <a:latin typeface="Arial"/>
              </a:rPr>
              <a:t> = the Real Estate approval committee.   “Pre-” = work done before that gate.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93392"/>
            <a:ext cx="11274552" cy="1517904"/>
          </a:xfrm>
          <a:prstGeom prst="roundRect">
            <a:avLst/>
          </a:prstGeom>
          <a:solidFill>
            <a:srgbClr val="FFC7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85216" y="2020824"/>
            <a:ext cx="731520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4B1463"/>
                </a:solidFill>
                <a:latin typeface="Arial"/>
              </a:rPr>
              <a:t>◀ THE ROADMAP — </a:t>
            </a:r>
            <a:r>
              <a:rPr sz="850" b="0" i="1">
                <a:solidFill>
                  <a:srgbClr val="4B1463"/>
                </a:solidFill>
                <a:latin typeface="Arial"/>
              </a:rPr>
              <a:t>development flows left → right; each gate must clear before the next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2304288"/>
            <a:ext cx="1572768" cy="1051560"/>
          </a:xfrm>
          <a:prstGeom prst="round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76072" y="2368296"/>
            <a:ext cx="1426464" cy="4114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050" b="1" i="0">
                <a:solidFill>
                  <a:srgbClr val="FFFFFF"/>
                </a:solidFill>
                <a:latin typeface="Arial"/>
              </a:rPr>
              <a:t>Pre-DD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6072" y="2761488"/>
            <a:ext cx="1426464" cy="38404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800" b="0" i="0">
                <a:solidFill>
                  <a:srgbClr val="FFA8D4"/>
                </a:solidFill>
                <a:latin typeface="Arial"/>
              </a:rPr>
              <a:t>Source · tour · LOI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6072" y="3127248"/>
            <a:ext cx="1426464" cy="219456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0" i="1">
                <a:solidFill>
                  <a:srgbClr val="D9C7E4"/>
                </a:solidFill>
                <a:latin typeface="Arial"/>
              </a:rPr>
              <a:t>SIP / Pre-DD Pipeline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7400" y="2304288"/>
            <a:ext cx="91440" cy="105156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500" b="1" i="0">
                <a:solidFill>
                  <a:srgbClr val="4B1463"/>
                </a:solidFill>
                <a:latin typeface="Arial"/>
              </a:rPr>
              <a:t>›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112264" y="2304288"/>
            <a:ext cx="1572768" cy="1051560"/>
          </a:xfrm>
          <a:prstGeom prst="round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2185416" y="2368296"/>
            <a:ext cx="1426464" cy="4114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050" b="1" i="0">
                <a:solidFill>
                  <a:srgbClr val="FFFFFF"/>
                </a:solidFill>
                <a:latin typeface="Arial"/>
              </a:rPr>
              <a:t>DD INTAKE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85416" y="2761488"/>
            <a:ext cx="1426464" cy="38404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800" b="0" i="0">
                <a:solidFill>
                  <a:srgbClr val="FFA8D4"/>
                </a:solidFill>
                <a:latin typeface="Arial"/>
              </a:rPr>
              <a:t>Diligence opens; capital request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85416" y="3127248"/>
            <a:ext cx="1426464" cy="219456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0" i="1">
                <a:solidFill>
                  <a:srgbClr val="D9C7E4"/>
                </a:solidFill>
                <a:latin typeface="Arial"/>
              </a:rPr>
              <a:t>Pre-DD Pipeline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66744" y="2304288"/>
            <a:ext cx="91440" cy="105156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500" b="1" i="0">
                <a:solidFill>
                  <a:srgbClr val="4B1463"/>
                </a:solidFill>
                <a:latin typeface="Arial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721608" y="2304288"/>
            <a:ext cx="1572768" cy="1051560"/>
          </a:xfrm>
          <a:prstGeom prst="round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3794760" y="2368296"/>
            <a:ext cx="1426464" cy="4114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050" b="1" i="0">
                <a:solidFill>
                  <a:srgbClr val="FFFFFF"/>
                </a:solidFill>
                <a:latin typeface="Arial"/>
              </a:rPr>
              <a:t>DUE DILIGENCE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94760" y="2761488"/>
            <a:ext cx="1426464" cy="38404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800" b="0" i="0">
                <a:solidFill>
                  <a:srgbClr val="FFA8D4"/>
                </a:solidFill>
                <a:latin typeface="Arial"/>
              </a:rPr>
              <a:t>Diligence · entitlements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94760" y="3127248"/>
            <a:ext cx="1426464" cy="219456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0" i="1">
                <a:solidFill>
                  <a:srgbClr val="D9C7E4"/>
                </a:solidFill>
                <a:latin typeface="Arial"/>
              </a:rPr>
              <a:t>Due Diligence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76088" y="2304288"/>
            <a:ext cx="91440" cy="105156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500" b="1" i="0">
                <a:solidFill>
                  <a:srgbClr val="4B1463"/>
                </a:solidFill>
                <a:latin typeface="Arial"/>
              </a:rPr>
              <a:t>›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330952" y="2304288"/>
            <a:ext cx="1572768" cy="1051560"/>
          </a:xfrm>
          <a:prstGeom prst="round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5404104" y="2368296"/>
            <a:ext cx="1426464" cy="4114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050" b="1" i="0">
                <a:solidFill>
                  <a:srgbClr val="FFFFFF"/>
                </a:solidFill>
                <a:latin typeface="Arial"/>
              </a:rPr>
              <a:t>RE COMMITTEE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04104" y="2761488"/>
            <a:ext cx="1426464" cy="38404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800" b="0" i="0">
                <a:solidFill>
                  <a:srgbClr val="FFA8D4"/>
                </a:solidFill>
                <a:latin typeface="Arial"/>
              </a:rPr>
              <a:t>Committee approval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04104" y="3127248"/>
            <a:ext cx="1426464" cy="219456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0" i="1">
                <a:solidFill>
                  <a:srgbClr val="D9C7E4"/>
                </a:solidFill>
                <a:latin typeface="Arial"/>
              </a:rPr>
              <a:t>Committee Approved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85432" y="2304288"/>
            <a:ext cx="91440" cy="105156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500" b="1" i="0">
                <a:solidFill>
                  <a:srgbClr val="4B1463"/>
                </a:solidFill>
                <a:latin typeface="Arial"/>
              </a:rPr>
              <a:t>›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940296" y="2304288"/>
            <a:ext cx="1572768" cy="1051560"/>
          </a:xfrm>
          <a:prstGeom prst="round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7013448" y="2368296"/>
            <a:ext cx="1426464" cy="4114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050" b="1" i="0">
                <a:solidFill>
                  <a:srgbClr val="FFFFFF"/>
                </a:solidFill>
                <a:latin typeface="Arial"/>
              </a:rPr>
              <a:t>Permitting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013448" y="2761488"/>
            <a:ext cx="1426464" cy="38404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800" b="0" i="0">
                <a:solidFill>
                  <a:srgbClr val="FFA8D4"/>
                </a:solidFill>
                <a:latin typeface="Arial"/>
              </a:rPr>
              <a:t>CDs → permit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13448" y="3127248"/>
            <a:ext cx="1426464" cy="219456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0" i="1">
                <a:solidFill>
                  <a:srgbClr val="D9C7E4"/>
                </a:solidFill>
                <a:latin typeface="Arial"/>
              </a:rPr>
              <a:t>(stage)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494776" y="2304288"/>
            <a:ext cx="91440" cy="105156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500" b="1" i="0">
                <a:solidFill>
                  <a:srgbClr val="4B1463"/>
                </a:solidFill>
                <a:latin typeface="Arial"/>
              </a:rPr>
              <a:t>›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8549640" y="2304288"/>
            <a:ext cx="1572768" cy="1051560"/>
          </a:xfrm>
          <a:prstGeom prst="round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8622792" y="2368296"/>
            <a:ext cx="1426464" cy="4114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050" b="1" i="0">
                <a:solidFill>
                  <a:srgbClr val="FFFFFF"/>
                </a:solidFill>
                <a:latin typeface="Arial"/>
              </a:rPr>
              <a:t>Construction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622792" y="2761488"/>
            <a:ext cx="1426464" cy="38404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800" b="0" i="0">
                <a:solidFill>
                  <a:srgbClr val="FFA8D4"/>
                </a:solidFill>
                <a:latin typeface="Arial"/>
              </a:rPr>
              <a:t>Possession → build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622792" y="3127248"/>
            <a:ext cx="1426464" cy="219456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0" i="1">
                <a:solidFill>
                  <a:srgbClr val="D9C7E4"/>
                </a:solidFill>
                <a:latin typeface="Arial"/>
              </a:rPr>
              <a:t>2026 Openings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104120" y="2304288"/>
            <a:ext cx="91440" cy="105156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500" b="1" i="0">
                <a:solidFill>
                  <a:srgbClr val="4B1463"/>
                </a:solidFill>
                <a:latin typeface="Arial"/>
              </a:rPr>
              <a:t>›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10158984" y="2304288"/>
            <a:ext cx="1572768" cy="1051560"/>
          </a:xfrm>
          <a:prstGeom prst="round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10232136" y="2368296"/>
            <a:ext cx="1426464" cy="4114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050" b="1" i="0">
                <a:solidFill>
                  <a:srgbClr val="FFFFFF"/>
                </a:solidFill>
                <a:latin typeface="Arial"/>
              </a:rPr>
              <a:t>Open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232136" y="2761488"/>
            <a:ext cx="1426464" cy="38404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800" b="0" i="0">
                <a:solidFill>
                  <a:srgbClr val="FFA8D4"/>
                </a:solidFill>
                <a:latin typeface="Arial"/>
              </a:rPr>
              <a:t>Live Más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232136" y="3127248"/>
            <a:ext cx="1426464" cy="219456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0" i="1">
                <a:solidFill>
                  <a:srgbClr val="D9C7E4"/>
                </a:solidFill>
                <a:latin typeface="Arial"/>
              </a:rPr>
              <a:t>Master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02920" y="3931920"/>
            <a:ext cx="11155680" cy="18288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 i="0">
                <a:solidFill>
                  <a:srgbClr val="702082"/>
                </a:solidFill>
                <a:latin typeface="Arial"/>
              </a:rPr>
              <a:t>Why the gates matter:  </a:t>
            </a:r>
          </a:p>
          <a:p>
            <a:pPr algn="l">
              <a:spcAft>
                <a:spcPts val="600"/>
              </a:spcAft>
            </a:pPr>
            <a:r>
              <a:rPr sz="1250" b="0" i="0">
                <a:solidFill>
                  <a:srgbClr val="2B2B2B"/>
                </a:solidFill>
                <a:latin typeface="Arial"/>
              </a:rPr>
              <a:t>• A deal cannot pass a gate until its fields are complete — that's how the bible prevents missed steps.</a:t>
            </a:r>
          </a:p>
          <a:p>
            <a:pPr algn="l">
              <a:spcAft>
                <a:spcPts val="600"/>
              </a:spcAft>
            </a:pPr>
            <a:r>
              <a:rPr sz="1250" b="0" i="0">
                <a:solidFill>
                  <a:srgbClr val="2B2B2B"/>
                </a:solidFill>
                <a:latin typeface="Arial"/>
              </a:rPr>
              <a:t>• Capital is only at risk after DD intake; it's only committed after RE Committee approval.</a:t>
            </a:r>
          </a:p>
          <a:p>
            <a:pPr algn="l">
              <a:spcAft>
                <a:spcPts val="600"/>
              </a:spcAft>
            </a:pPr>
            <a:r>
              <a:rPr sz="1250" b="0" i="0">
                <a:solidFill>
                  <a:srgbClr val="2B2B2B"/>
                </a:solidFill>
                <a:latin typeface="Arial"/>
              </a:rPr>
              <a:t>• Due Diligence (diligence/entitlements) is where schedules slip — start it in parallel with legal.</a:t>
            </a:r>
          </a:p>
          <a:p>
            <a:pPr algn="l">
              <a:spcAft>
                <a:spcPts val="600"/>
              </a:spcAft>
            </a:pPr>
            <a:r>
              <a:rPr sz="1250" b="0" i="0">
                <a:solidFill>
                  <a:srgbClr val="2B2B2B"/>
                </a:solidFill>
                <a:latin typeface="Arial"/>
              </a:rPr>
              <a:t>• Each tab in the workbook corresponds to one of these gates; a site advances tab-to-tab.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SIP — Sites in 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23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280160"/>
            <a:ext cx="1772412" cy="475488"/>
          </a:xfrm>
          <a:prstGeom prst="roundRect">
            <a:avLst/>
          </a:prstGeom>
          <a:solidFill>
            <a:srgbClr val="FFC72C"/>
          </a:solidFill>
          <a:ln w="15875">
            <a:solidFill>
              <a:srgbClr val="E4007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4B1463"/>
                </a:solidFill>
                <a:latin typeface="Arial"/>
              </a:rPr>
              <a:t>SIP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078992"/>
            <a:ext cx="1772412" cy="182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1" i="0">
                <a:solidFill>
                  <a:srgbClr val="E4007C"/>
                </a:solidFill>
                <a:latin typeface="Arial"/>
              </a:rPr>
              <a:t>▼ YOU ARE HERE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5704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38506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38506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Pre-DD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3918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6720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26720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Due Dil.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2132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4934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14934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Committee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0346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3148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03148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Openings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78560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9136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9136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Master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1965960"/>
            <a:ext cx="5440680" cy="8686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ROLE IN THE LIFECYCLE</a:t>
            </a:r>
          </a:p>
          <a:p>
            <a:pPr algn="l">
              <a:spcAft>
                <a:spcPts val="300"/>
              </a:spcAft>
            </a:pPr>
            <a:r>
              <a:rPr sz="1250" b="0" i="0">
                <a:solidFill>
                  <a:srgbClr val="2B2B2B"/>
                </a:solidFill>
                <a:latin typeface="Arial"/>
              </a:rPr>
              <a:t>Stage 1 — site inception. Every candidate site enters here from touring; the data lifecycle starts at this tab.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2920" y="2971800"/>
            <a:ext cx="5440680" cy="12344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502920" y="2971800"/>
            <a:ext cx="128016" cy="123444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77240" y="3035808"/>
            <a:ext cx="5074920" cy="11430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2E7D32"/>
                </a:solidFill>
                <a:latin typeface="Arial"/>
              </a:rPr>
              <a:t>Why it's critical</a:t>
            </a:r>
          </a:p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Discipline here protects the whole funnel — only strategy-aligned sites should advance.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4370832"/>
            <a:ext cx="5440680" cy="77724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85800" y="4370832"/>
            <a:ext cx="5120640" cy="7772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OWNER</a:t>
            </a:r>
          </a:p>
          <a:p>
            <a:pPr algn="l">
              <a:spcAft>
                <a:spcPts val="300"/>
              </a:spcAft>
            </a:pPr>
            <a:r>
              <a:rPr sz="1250" b="1" i="0">
                <a:solidFill>
                  <a:srgbClr val="FFFFFF"/>
                </a:solidFill>
                <a:latin typeface="Arial"/>
              </a:rPr>
              <a:t>Real Estate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5285232"/>
            <a:ext cx="5440680" cy="59436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85800" y="5285232"/>
            <a:ext cx="5120640" cy="59436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FFFFFF"/>
                </a:solidFill>
                <a:latin typeface="Arial"/>
              </a:rPr>
              <a:t>TASKS / FIELDS TRACKED:  </a:t>
            </a:r>
            <a:r>
              <a:rPr sz="1800" b="1" i="0">
                <a:solidFill>
                  <a:srgbClr val="FFFFFF"/>
                </a:solidFill>
                <a:latin typeface="Arial"/>
              </a:rPr>
              <a:t>41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72200" y="1965960"/>
            <a:ext cx="5486400" cy="29260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TRACKS THESE FIELDS 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(41 total)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72200" y="2331720"/>
            <a:ext cx="5532120" cy="411480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Date Toured · Market / State · Trade Area · Intersection / Center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Size · For Sale / For Lease · Price · Offer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Aerial · Site Plan · Flyer (links)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STATUS · Stage · RISK (stoplight)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Lead · Next Step · Next Step Due · Action Flag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Days Since Toured · Days to Open · Sched Var (auto)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Pre-DD Pipeline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24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SIP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5704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85060" y="1280160"/>
            <a:ext cx="1772412" cy="475488"/>
          </a:xfrm>
          <a:prstGeom prst="roundRect">
            <a:avLst/>
          </a:prstGeom>
          <a:solidFill>
            <a:srgbClr val="FFC72C"/>
          </a:solidFill>
          <a:ln w="15875">
            <a:solidFill>
              <a:srgbClr val="E4007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38506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4B1463"/>
                </a:solidFill>
                <a:latin typeface="Arial"/>
              </a:rPr>
              <a:t>Pre-DD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85060" y="1078992"/>
            <a:ext cx="1772412" cy="182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1" i="0">
                <a:solidFill>
                  <a:srgbClr val="E4007C"/>
                </a:solidFill>
                <a:latin typeface="Arial"/>
              </a:rPr>
              <a:t>▼ YOU ARE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3918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6720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26720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Due Dil.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2132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4934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14934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Committee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0346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3148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03148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Openings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78560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9136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9136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Master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1965960"/>
            <a:ext cx="5440680" cy="8686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ROLE IN THE LIFECYCLE</a:t>
            </a:r>
          </a:p>
          <a:p>
            <a:pPr algn="l">
              <a:spcAft>
                <a:spcPts val="300"/>
              </a:spcAft>
            </a:pPr>
            <a:r>
              <a:rPr sz="1250" b="0" i="0">
                <a:solidFill>
                  <a:srgbClr val="2B2B2B"/>
                </a:solidFill>
                <a:latin typeface="Arial"/>
              </a:rPr>
              <a:t>Stages 2–3 — sourcing through LOI, before due diligence opens (the capital request).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2920" y="2971800"/>
            <a:ext cx="5440680" cy="12344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502920" y="2971800"/>
            <a:ext cx="128016" cy="123444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77240" y="3035808"/>
            <a:ext cx="5074920" cy="11430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2E7D32"/>
                </a:solidFill>
                <a:latin typeface="Arial"/>
              </a:rPr>
              <a:t>Why it's critical</a:t>
            </a:r>
          </a:p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Captures the deal and its terms before any capital is requested; LOI dates time the front of the funnel.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4370832"/>
            <a:ext cx="5440680" cy="77724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85800" y="4370832"/>
            <a:ext cx="5120640" cy="7772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OWNER</a:t>
            </a:r>
          </a:p>
          <a:p>
            <a:pPr algn="l">
              <a:spcAft>
                <a:spcPts val="300"/>
              </a:spcAft>
            </a:pPr>
            <a:r>
              <a:rPr sz="1250" b="1" i="0">
                <a:solidFill>
                  <a:srgbClr val="FFFFFF"/>
                </a:solidFill>
                <a:latin typeface="Arial"/>
              </a:rPr>
              <a:t>Real Estate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5285232"/>
            <a:ext cx="5440680" cy="59436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85800" y="5285232"/>
            <a:ext cx="5120640" cy="59436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FFFFFF"/>
                </a:solidFill>
                <a:latin typeface="Arial"/>
              </a:rPr>
              <a:t>TASKS / FIELDS TRACKED:  </a:t>
            </a:r>
            <a:r>
              <a:rPr sz="1800" b="1" i="0">
                <a:solidFill>
                  <a:srgbClr val="FFFFFF"/>
                </a:solidFill>
                <a:latin typeface="Arial"/>
              </a:rPr>
              <a:t>33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72200" y="1965960"/>
            <a:ext cx="5486400" cy="29260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TRACKS THESE FIELDS 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(33 total)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72200" y="2331720"/>
            <a:ext cx="5532120" cy="411480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Proj # · Project Name · City / ST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Roles (Real Estate / Construction / Legal / Ops / Exec)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Risk · Drive-Thru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LOI Sent · LOI Executed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RE Committee target date · Lease Status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Due Diligence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25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SIP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5704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8506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38506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Pre-DD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3918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67200" y="1280160"/>
            <a:ext cx="1772412" cy="475488"/>
          </a:xfrm>
          <a:prstGeom prst="roundRect">
            <a:avLst/>
          </a:prstGeom>
          <a:solidFill>
            <a:srgbClr val="FFC72C"/>
          </a:solidFill>
          <a:ln w="15875">
            <a:solidFill>
              <a:srgbClr val="E4007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26720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4B1463"/>
                </a:solidFill>
                <a:latin typeface="Arial"/>
              </a:rPr>
              <a:t>Due Dil.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67200" y="1078992"/>
            <a:ext cx="1772412" cy="182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1" i="0">
                <a:solidFill>
                  <a:srgbClr val="E4007C"/>
                </a:solidFill>
                <a:latin typeface="Arial"/>
              </a:rPr>
              <a:t>▼ YOU ARE HERE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2132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4934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14934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Committee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0346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3148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03148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Openings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78560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9136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9136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Master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1965960"/>
            <a:ext cx="5440680" cy="8686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ROLE IN THE LIFECYCLE</a:t>
            </a:r>
          </a:p>
          <a:p>
            <a:pPr algn="l">
              <a:spcAft>
                <a:spcPts val="300"/>
              </a:spcAft>
            </a:pPr>
            <a:r>
              <a:rPr sz="1250" b="0" i="0">
                <a:solidFill>
                  <a:srgbClr val="2B2B2B"/>
                </a:solidFill>
                <a:latin typeface="Arial"/>
              </a:rPr>
              <a:t>Stage 4 — diligence &amp; entitlements, after DD intake and before RE Committee approval.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2920" y="2971800"/>
            <a:ext cx="5440680" cy="12344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502920" y="2971800"/>
            <a:ext cx="128016" cy="123444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77240" y="3035808"/>
            <a:ext cx="5074920" cy="11430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2E7D32"/>
                </a:solidFill>
                <a:latin typeface="Arial"/>
              </a:rPr>
              <a:t>Why it's critical</a:t>
            </a:r>
          </a:p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Proves the site is buildable. This is the #1 place schedules slip — run it in parallel with legal.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4370832"/>
            <a:ext cx="5440680" cy="77724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85800" y="4370832"/>
            <a:ext cx="5120640" cy="7772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OWNER</a:t>
            </a:r>
          </a:p>
          <a:p>
            <a:pPr algn="l">
              <a:spcAft>
                <a:spcPts val="300"/>
              </a:spcAft>
            </a:pPr>
            <a:r>
              <a:rPr sz="1250" b="1" i="0">
                <a:solidFill>
                  <a:srgbClr val="FFFFFF"/>
                </a:solidFill>
                <a:latin typeface="Arial"/>
              </a:rPr>
              <a:t>Real Estate / Legal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5285232"/>
            <a:ext cx="5440680" cy="59436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85800" y="5285232"/>
            <a:ext cx="5120640" cy="59436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FFFFFF"/>
                </a:solidFill>
                <a:latin typeface="Arial"/>
              </a:rPr>
              <a:t>TASKS / FIELDS TRACKED:  </a:t>
            </a:r>
            <a:r>
              <a:rPr sz="1800" b="1" i="0">
                <a:solidFill>
                  <a:srgbClr val="FFFFFF"/>
                </a:solidFill>
                <a:latin typeface="Arial"/>
              </a:rPr>
              <a:t>34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72200" y="1965960"/>
            <a:ext cx="5486400" cy="29260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TRACKS THESE FIELDS 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(34 total)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72200" y="2331720"/>
            <a:ext cx="5532120" cy="411480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DD intake date · Committee target date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Re-Plat start / complete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Site / Floor Plan · Signage research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ALTA Survey · Phase I environmental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A&amp;C package · intake → approval duration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Committee Approved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26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SIP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5704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8506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38506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Pre-DD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3918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6720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26720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Due Dil.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2132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49340" y="1280160"/>
            <a:ext cx="1772412" cy="475488"/>
          </a:xfrm>
          <a:prstGeom prst="roundRect">
            <a:avLst/>
          </a:prstGeom>
          <a:solidFill>
            <a:srgbClr val="FFC72C"/>
          </a:solidFill>
          <a:ln w="15875">
            <a:solidFill>
              <a:srgbClr val="E4007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14934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4B1463"/>
                </a:solidFill>
                <a:latin typeface="Arial"/>
              </a:rPr>
              <a:t>Committee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49340" y="1078992"/>
            <a:ext cx="1772412" cy="182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1" i="0">
                <a:solidFill>
                  <a:srgbClr val="E4007C"/>
                </a:solidFill>
                <a:latin typeface="Arial"/>
              </a:rPr>
              <a:t>▼ YOU ARE HERE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0346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3148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03148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Openings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78560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9136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9136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Master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1965960"/>
            <a:ext cx="5440680" cy="8686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ROLE IN THE LIFECYCLE</a:t>
            </a:r>
          </a:p>
          <a:p>
            <a:pPr algn="l">
              <a:spcAft>
                <a:spcPts val="300"/>
              </a:spcAft>
            </a:pPr>
            <a:r>
              <a:rPr sz="1250" b="0" i="0">
                <a:solidFill>
                  <a:srgbClr val="2B2B2B"/>
                </a:solidFill>
                <a:latin typeface="Arial"/>
              </a:rPr>
              <a:t>Stage 5 — capital approved at the RE Committee.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2920" y="2971800"/>
            <a:ext cx="5440680" cy="12344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502920" y="2971800"/>
            <a:ext cx="128016" cy="123444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77240" y="3035808"/>
            <a:ext cx="5074920" cy="11430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2E7D32"/>
                </a:solidFill>
                <a:latin typeface="Arial"/>
              </a:rPr>
              <a:t>Why it's critical</a:t>
            </a:r>
          </a:p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The go / no-go capital gate — nothing builds without it.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4370832"/>
            <a:ext cx="5440680" cy="77724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85800" y="4370832"/>
            <a:ext cx="5120640" cy="7772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OWNER</a:t>
            </a:r>
          </a:p>
          <a:p>
            <a:pPr algn="l">
              <a:spcAft>
                <a:spcPts val="300"/>
              </a:spcAft>
            </a:pPr>
            <a:r>
              <a:rPr sz="1250" b="1" i="0">
                <a:solidFill>
                  <a:srgbClr val="FFFFFF"/>
                </a:solidFill>
                <a:latin typeface="Arial"/>
              </a:rPr>
              <a:t>Exec / Finance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5285232"/>
            <a:ext cx="5440680" cy="59436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85800" y="5285232"/>
            <a:ext cx="5120640" cy="59436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FFFFFF"/>
                </a:solidFill>
                <a:latin typeface="Arial"/>
              </a:rPr>
              <a:t>TASKS / FIELDS TRACKED:  </a:t>
            </a:r>
            <a:r>
              <a:rPr sz="1800" b="1" i="0">
                <a:solidFill>
                  <a:srgbClr val="FFFFFF"/>
                </a:solidFill>
                <a:latin typeface="Arial"/>
              </a:rPr>
              <a:t>37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72200" y="1965960"/>
            <a:ext cx="5486400" cy="29260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TRACKS THESE FIELDS 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(37 total)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72200" y="2331720"/>
            <a:ext cx="5532120" cy="411480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RE Committee (approval) date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Risk · Lease Status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Permit Ready · Possession date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Start Construction · Sched Opening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Period Opening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2026 Openings YTD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27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SIP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5704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8506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38506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Pre-DD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3918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6720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26720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Due Dil.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2132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4934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14934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Committee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0346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31480" y="1280160"/>
            <a:ext cx="1772412" cy="475488"/>
          </a:xfrm>
          <a:prstGeom prst="roundRect">
            <a:avLst/>
          </a:prstGeom>
          <a:solidFill>
            <a:srgbClr val="FFC72C"/>
          </a:solidFill>
          <a:ln w="15875">
            <a:solidFill>
              <a:srgbClr val="E4007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03148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4B1463"/>
                </a:solidFill>
                <a:latin typeface="Arial"/>
              </a:rPr>
              <a:t>Openings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31480" y="1078992"/>
            <a:ext cx="1772412" cy="182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1" i="0">
                <a:solidFill>
                  <a:srgbClr val="E4007C"/>
                </a:solidFill>
                <a:latin typeface="Arial"/>
              </a:rPr>
              <a:t>▼ YOU ARE HERE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78560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9136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9136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Master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1965960"/>
            <a:ext cx="5440680" cy="8686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ROLE IN THE LIFECYCLE</a:t>
            </a:r>
          </a:p>
          <a:p>
            <a:pPr algn="l">
              <a:spcAft>
                <a:spcPts val="300"/>
              </a:spcAft>
            </a:pPr>
            <a:r>
              <a:rPr sz="1250" b="0" i="0">
                <a:solidFill>
                  <a:srgbClr val="2B2B2B"/>
                </a:solidFill>
                <a:latin typeface="Arial"/>
              </a:rPr>
              <a:t>Stages 7–8 — construction to open (Live Más); the YTD opened/opening list.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2920" y="2971800"/>
            <a:ext cx="5440680" cy="12344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502920" y="2971800"/>
            <a:ext cx="128016" cy="123444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77240" y="3035808"/>
            <a:ext cx="5074920" cy="11430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2E7D32"/>
                </a:solidFill>
                <a:latin typeface="Arial"/>
              </a:rPr>
              <a:t>Why it's critical</a:t>
            </a:r>
          </a:p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Where the asset goes live; the 90-day post-open review feeds truth back to the Master.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4370832"/>
            <a:ext cx="5440680" cy="77724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85800" y="4370832"/>
            <a:ext cx="5120640" cy="7772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OWNER</a:t>
            </a:r>
          </a:p>
          <a:p>
            <a:pPr algn="l">
              <a:spcAft>
                <a:spcPts val="300"/>
              </a:spcAft>
            </a:pPr>
            <a:r>
              <a:rPr sz="1250" b="1" i="0">
                <a:solidFill>
                  <a:srgbClr val="FFFFFF"/>
                </a:solidFill>
                <a:latin typeface="Arial"/>
              </a:rPr>
              <a:t>Construction / Ops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5285232"/>
            <a:ext cx="5440680" cy="59436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85800" y="5285232"/>
            <a:ext cx="5120640" cy="59436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FFFFFF"/>
                </a:solidFill>
                <a:latin typeface="Arial"/>
              </a:rPr>
              <a:t>TASKS / FIELDS TRACKED:  </a:t>
            </a:r>
            <a:r>
              <a:rPr sz="1800" b="1" i="0">
                <a:solidFill>
                  <a:srgbClr val="FFFFFF"/>
                </a:solidFill>
                <a:latin typeface="Arial"/>
              </a:rPr>
              <a:t>38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72200" y="1965960"/>
            <a:ext cx="5486400" cy="29260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TRACKS THESE FIELDS 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(38 total)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72200" y="2331720"/>
            <a:ext cx="5532120" cy="411480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Possession · Start Const · Sched / Actual Opening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Rent Commencement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FF&amp;E Order · Staffing / Training Start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Certificate of Occupancy (CO)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90-Day Post-Open Review · Free Food Day (optional)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REMODEL PIPELINE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28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SIP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5704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8506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38506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Pre-DD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3918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6720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26720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Due Dil.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2132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4934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14934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Committee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0346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3148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03148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Openings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78560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9136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99136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Master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1828800"/>
            <a:ext cx="11155680" cy="256032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B88600"/>
                </a:solidFill>
                <a:latin typeface="Arial"/>
              </a:rPr>
              <a:t>↳ PARALLEL TRACK — Asset Management  </a:t>
            </a:r>
            <a:r>
              <a:rPr sz="900" b="0" i="1">
                <a:solidFill>
                  <a:srgbClr val="6E6E6E"/>
                </a:solidFill>
                <a:latin typeface="Arial"/>
              </a:rPr>
              <a:t>(runs alongside the pipeline — not a stage in the line)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1965960"/>
            <a:ext cx="5440680" cy="8686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ROLE IN THE LIFECYCLE</a:t>
            </a:r>
          </a:p>
          <a:p>
            <a:pPr algn="l">
              <a:spcAft>
                <a:spcPts val="300"/>
              </a:spcAft>
            </a:pPr>
            <a:r>
              <a:rPr sz="1250" b="0" i="0">
                <a:solidFill>
                  <a:srgbClr val="2B2B2B"/>
                </a:solidFill>
                <a:latin typeface="Arial"/>
              </a:rPr>
              <a:t>Asset management — remodels in process (from the 5/27/26 list).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2920" y="2971800"/>
            <a:ext cx="5440680" cy="12344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502920" y="2971800"/>
            <a:ext cx="128016" cy="123444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77240" y="3035808"/>
            <a:ext cx="5074920" cy="11430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2E7D32"/>
                </a:solidFill>
                <a:latin typeface="Arial"/>
              </a:rPr>
              <a:t>Why it's critical</a:t>
            </a:r>
          </a:p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Keeps the image current; Flags surface discrepancies and EXPIRED dates automatically.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4370832"/>
            <a:ext cx="5440680" cy="77724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85800" y="4370832"/>
            <a:ext cx="5120640" cy="7772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OWNER</a:t>
            </a:r>
          </a:p>
          <a:p>
            <a:pPr algn="l">
              <a:spcAft>
                <a:spcPts val="300"/>
              </a:spcAft>
            </a:pPr>
            <a:r>
              <a:rPr sz="1250" b="1" i="0">
                <a:solidFill>
                  <a:srgbClr val="FFFFFF"/>
                </a:solidFill>
                <a:latin typeface="Arial"/>
              </a:rPr>
              <a:t>Construction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5285232"/>
            <a:ext cx="5440680" cy="59436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85800" y="5285232"/>
            <a:ext cx="5120640" cy="59436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FFFFFF"/>
                </a:solidFill>
                <a:latin typeface="Arial"/>
              </a:rPr>
              <a:t>TASKS / FIELDS TRACKED:  </a:t>
            </a:r>
            <a:r>
              <a:rPr sz="1800" b="1" i="0">
                <a:solidFill>
                  <a:srgbClr val="FFFFFF"/>
                </a:solidFill>
                <a:latin typeface="Arial"/>
              </a:rPr>
              <a:t>15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72200" y="1965960"/>
            <a:ext cx="5486400" cy="29260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TRACKS THESE FIELDS 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(15 total)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72200" y="2331720"/>
            <a:ext cx="5532120" cy="411480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Image / Prototype · Action (Mid-term / Successor)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Date Due · Date Status (EXPIRED / Due Soon / On Track)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FDD Received · RE Committee Order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Material Delivery · Construction Schedule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Flags (past due / missing FDD / not scheduled)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RENEWAL TRACKER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29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SIP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5704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8506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38506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Pre-DD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3918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6720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26720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Due Dil.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2132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4934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14934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Committee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0346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3148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03148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Openings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78560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9136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99136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Master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1828800"/>
            <a:ext cx="11155680" cy="256032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B88600"/>
                </a:solidFill>
                <a:latin typeface="Arial"/>
              </a:rPr>
              <a:t>↳ PARALLEL TRACK — Asset Management  </a:t>
            </a:r>
            <a:r>
              <a:rPr sz="900" b="0" i="1">
                <a:solidFill>
                  <a:srgbClr val="6E6E6E"/>
                </a:solidFill>
                <a:latin typeface="Arial"/>
              </a:rPr>
              <a:t>(runs alongside the pipeline — not a stage in the line)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1965960"/>
            <a:ext cx="5440680" cy="8686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ROLE IN THE LIFECYCLE</a:t>
            </a:r>
          </a:p>
          <a:p>
            <a:pPr algn="l">
              <a:spcAft>
                <a:spcPts val="300"/>
              </a:spcAft>
            </a:pPr>
            <a:r>
              <a:rPr sz="1250" b="0" i="0">
                <a:solidFill>
                  <a:srgbClr val="2B2B2B"/>
                </a:solidFill>
                <a:latin typeface="Arial"/>
              </a:rPr>
              <a:t>Asset management — lease renewals (measured separately from the development pipeline).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2920" y="2971800"/>
            <a:ext cx="5440680" cy="12344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502920" y="2971800"/>
            <a:ext cx="128016" cy="123444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77240" y="3035808"/>
            <a:ext cx="5074920" cy="11430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2E7D32"/>
                </a:solidFill>
                <a:latin typeface="Arial"/>
              </a:rPr>
              <a:t>Why it's critical</a:t>
            </a:r>
          </a:p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Protects the existing portfolio; the option-notice date is an unforgiving, hard gate.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4370832"/>
            <a:ext cx="5440680" cy="77724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85800" y="4370832"/>
            <a:ext cx="5120640" cy="7772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OWNER</a:t>
            </a:r>
          </a:p>
          <a:p>
            <a:pPr algn="l">
              <a:spcAft>
                <a:spcPts val="300"/>
              </a:spcAft>
            </a:pPr>
            <a:r>
              <a:rPr sz="1250" b="1" i="0">
                <a:solidFill>
                  <a:srgbClr val="FFFFFF"/>
                </a:solidFill>
                <a:latin typeface="Arial"/>
              </a:rPr>
              <a:t>Real Estate / Legal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5285232"/>
            <a:ext cx="5440680" cy="59436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85800" y="5285232"/>
            <a:ext cx="5120640" cy="59436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FFFFFF"/>
                </a:solidFill>
                <a:latin typeface="Arial"/>
              </a:rPr>
              <a:t>TASKS / FIELDS TRACKED:  </a:t>
            </a:r>
            <a:r>
              <a:rPr sz="1800" b="1" i="0">
                <a:solidFill>
                  <a:srgbClr val="FFFFFF"/>
                </a:solidFill>
                <a:latin typeface="Arial"/>
              </a:rPr>
              <a:t>18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72200" y="1965960"/>
            <a:ext cx="5486400" cy="29260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TRACKS THESE FIELDS 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(18 total)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72200" y="2331720"/>
            <a:ext cx="5532120" cy="411480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Sales · SOP · Occ % (performance)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Term End · LL Notice Date · Options · Auto-Renew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Days to Notice · Notice Status (auto RAG)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Priority Tier (1 / 2 / 3) · Renewal Status · Owner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Dated &amp; attributed notes — M/D/YY (initials)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How the Workbook Works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3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554480"/>
            <a:ext cx="146304" cy="566928"/>
          </a:xfrm>
          <a:prstGeom prst="rect">
            <a:avLst/>
          </a:prstGeom>
          <a:solidFill>
            <a:srgbClr val="E400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554480"/>
            <a:ext cx="274320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400" b="1" i="0">
                <a:solidFill>
                  <a:srgbClr val="702082"/>
                </a:solidFill>
                <a:latin typeface="Arial"/>
              </a:rPr>
              <a:t>DASHBOARD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11880" y="1554480"/>
            <a:ext cx="804672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KPIs for status, timing &amp; accountability — the weekly management view.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2267712"/>
            <a:ext cx="146304" cy="566928"/>
          </a:xfrm>
          <a:prstGeom prst="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77240" y="2267712"/>
            <a:ext cx="274320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400" b="1" i="0">
                <a:solidFill>
                  <a:srgbClr val="702082"/>
                </a:solidFill>
                <a:latin typeface="Arial"/>
              </a:rPr>
              <a:t>Stage tabs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11880" y="2267712"/>
            <a:ext cx="804672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One tab per pipeline stage (SIP → … → Opened). A site lives on the tab matching its stage.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" y="2980944"/>
            <a:ext cx="146304" cy="566928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77240" y="2980944"/>
            <a:ext cx="274320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400" b="1" i="0">
                <a:solidFill>
                  <a:srgbClr val="702082"/>
                </a:solidFill>
                <a:latin typeface="Arial"/>
              </a:rPr>
              <a:t>Columns = gates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11880" y="2980944"/>
            <a:ext cx="804672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Read left-to-right: each column is the next thing that must happen, in order.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694176"/>
            <a:ext cx="146304" cy="566928"/>
          </a:xfrm>
          <a:prstGeom prst="rect">
            <a:avLst/>
          </a:prstGeom>
          <a:solidFill>
            <a:srgbClr val="B88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77240" y="3694176"/>
            <a:ext cx="274320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400" b="1" i="0">
                <a:solidFill>
                  <a:srgbClr val="702082"/>
                </a:solidFill>
                <a:latin typeface="Arial"/>
              </a:rPr>
              <a:t>Stoplight (RAG)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11880" y="3694176"/>
            <a:ext cx="804672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STATUS, RISK, Action Flag &amp; SOP auto-color green / amber / red so problems pop.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2920" y="4407408"/>
            <a:ext cx="146304" cy="566928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77240" y="4407408"/>
            <a:ext cx="274320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400" b="1" i="0">
                <a:solidFill>
                  <a:srgbClr val="702082"/>
                </a:solidFill>
                <a:latin typeface="Arial"/>
              </a:rPr>
              <a:t>Renewal Tracker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11880" y="4407408"/>
            <a:ext cx="804672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Separate asset-management track for lease renewals &amp; option-notice critical dates.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5486400"/>
            <a:ext cx="11155680" cy="6400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E4007C"/>
                </a:solidFill>
                <a:latin typeface="Arial"/>
              </a:rPr>
              <a:t>Rule of thumb:  </a:t>
            </a:r>
            <a:r>
              <a:rPr sz="1300" b="0" i="0">
                <a:solidFill>
                  <a:srgbClr val="2B2B2B"/>
                </a:solidFill>
                <a:latin typeface="Arial"/>
              </a:rPr>
              <a:t>the template is the bible — every other sheet conforms to it. Added columns are tagged so the canonical structure stays clean.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CELL SITES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30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SIP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5704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8506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38506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Pre-DD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3918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6720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26720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Due Dil.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2132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4934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14934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Committee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0346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3148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03148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Openings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78560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9136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99136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Master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1828800"/>
            <a:ext cx="11155680" cy="256032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B88600"/>
                </a:solidFill>
                <a:latin typeface="Arial"/>
              </a:rPr>
              <a:t>↳ PARALLEL TRACK — Asset Management · ARN is the LANDLORD  </a:t>
            </a:r>
            <a:r>
              <a:rPr sz="900" b="0" i="1">
                <a:solidFill>
                  <a:srgbClr val="6E6E6E"/>
                </a:solidFill>
                <a:latin typeface="Arial"/>
              </a:rPr>
              <a:t>(ancillary income — rent flows IN to ARN)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1965960"/>
            <a:ext cx="5440680" cy="8686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ROLE IN THE LIFECYCLE</a:t>
            </a:r>
          </a:p>
          <a:p>
            <a:pPr algn="l">
              <a:spcAft>
                <a:spcPts val="300"/>
              </a:spcAft>
            </a:pPr>
            <a:r>
              <a:rPr sz="1250" b="0" i="0">
                <a:solidFill>
                  <a:srgbClr val="2B2B2B"/>
                </a:solidFill>
                <a:latin typeface="Arial"/>
              </a:rPr>
              <a:t>Ancillary income — carrier ground / rooftop leases where ARN collects rent.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2920" y="2971800"/>
            <a:ext cx="5440680" cy="12344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502920" y="2971800"/>
            <a:ext cx="128016" cy="123444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77240" y="3035808"/>
            <a:ext cx="5074920" cy="11430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2E7D32"/>
                </a:solidFill>
                <a:latin typeface="Arial"/>
              </a:rPr>
              <a:t>Why it's critical</a:t>
            </a:r>
          </a:p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High-margin income with long escalators; the reset date is the leverage moment — model it before the carrier does.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4370832"/>
            <a:ext cx="5440680" cy="77724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85800" y="4370832"/>
            <a:ext cx="5120640" cy="7772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OWNER</a:t>
            </a:r>
          </a:p>
          <a:p>
            <a:pPr algn="l">
              <a:spcAft>
                <a:spcPts val="300"/>
              </a:spcAft>
            </a:pPr>
            <a:r>
              <a:rPr sz="1250" b="1" i="0">
                <a:solidFill>
                  <a:srgbClr val="FFFFFF"/>
                </a:solidFill>
                <a:latin typeface="Arial"/>
              </a:rPr>
              <a:t>Advisor / Real Estate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5285232"/>
            <a:ext cx="5440680" cy="59436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85800" y="5285232"/>
            <a:ext cx="5120640" cy="59436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FFFFFF"/>
                </a:solidFill>
                <a:latin typeface="Arial"/>
              </a:rPr>
              <a:t>TASKS / FIELDS TRACKED:  </a:t>
            </a:r>
            <a:r>
              <a:rPr sz="1800" b="1" i="0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72200" y="1965960"/>
            <a:ext cx="5486400" cy="29260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TRACKS THESE FIELDS 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(2 active)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72200" y="2331720"/>
            <a:ext cx="5532120" cy="411480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AT&amp;T D-003 (5654 Greenwood Plaza, CO) — 25% / term escalator since 2000 has pushed rent ABOVE market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Play: defend the legacy rate at the ~2030 reset — don't let AT&amp;T rebase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T-Mobile DN06142A — counter modeled $4,000–$4,400 / mo vs. their $3,900 offer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Tracks: Carrier · Lease ID · Current Rent · Escalator · Reset / Expiry (auto countdown)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Landlord test: at / above market + total over term — not occupancy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EXCESS PROPERTIES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31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SIP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5704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8506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38506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Pre-DD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3918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6720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26720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Due Dil.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2132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4934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14934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Committee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0346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3148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03148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Openings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78560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9136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99136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Master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1828800"/>
            <a:ext cx="11155680" cy="256032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B88600"/>
                </a:solidFill>
                <a:latin typeface="Arial"/>
              </a:rPr>
              <a:t>↳ PARALLEL TRACK — Asset Management · owned non-restaurant parcels  </a:t>
            </a:r>
            <a:r>
              <a:rPr sz="900" b="0" i="1">
                <a:solidFill>
                  <a:srgbClr val="6E6E6E"/>
                </a:solidFill>
                <a:latin typeface="Arial"/>
              </a:rPr>
              <a:t>(idle owned land &amp; buildings — lease or sell)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1965960"/>
            <a:ext cx="5440680" cy="8686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ROLE IN THE LIFECYCLE</a:t>
            </a:r>
          </a:p>
          <a:p>
            <a:pPr algn="l">
              <a:spcAft>
                <a:spcPts val="300"/>
              </a:spcAft>
            </a:pPr>
            <a:r>
              <a:rPr sz="1250" b="0" i="0">
                <a:solidFill>
                  <a:srgbClr val="2B2B2B"/>
                </a:solidFill>
                <a:latin typeface="Arial"/>
              </a:rPr>
              <a:t>Owned land &amp; buildings that are not restaurants — to be leased out or sold.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2920" y="2971800"/>
            <a:ext cx="5440680" cy="12344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502920" y="2971800"/>
            <a:ext cx="128016" cy="123444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77240" y="3035808"/>
            <a:ext cx="5074920" cy="11430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2E7D32"/>
                </a:solidFill>
                <a:latin typeface="Arial"/>
              </a:rPr>
              <a:t>Why it's critical</a:t>
            </a:r>
          </a:p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Idle owned assets carry cost and tie up capital; each needs a disposition decision and a broker.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4370832"/>
            <a:ext cx="5440680" cy="77724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85800" y="4370832"/>
            <a:ext cx="5120640" cy="7772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OWNER</a:t>
            </a:r>
          </a:p>
          <a:p>
            <a:pPr algn="l">
              <a:spcAft>
                <a:spcPts val="300"/>
              </a:spcAft>
            </a:pPr>
            <a:r>
              <a:rPr sz="1250" b="1" i="0">
                <a:solidFill>
                  <a:srgbClr val="FFFFFF"/>
                </a:solidFill>
                <a:latin typeface="Arial"/>
              </a:rPr>
              <a:t>Advisor / Real Estate (src: JD)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5285232"/>
            <a:ext cx="5440680" cy="59436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85800" y="5285232"/>
            <a:ext cx="5120640" cy="59436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FFFFFF"/>
                </a:solidFill>
                <a:latin typeface="Arial"/>
              </a:rPr>
              <a:t>TASKS / FIELDS TRACKED:  </a:t>
            </a:r>
            <a:r>
              <a:rPr sz="1800" b="1" i="0">
                <a:solidFill>
                  <a:srgbClr val="FFFFFF"/>
                </a:solidFill>
                <a:latin typeface="Arial"/>
              </a:rPr>
              <a:t>9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72200" y="1965960"/>
            <a:ext cx="5486400" cy="29260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TRACKS THESE FIELDS 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(9 parcels)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72200" y="2331720"/>
            <a:ext cx="5532120" cy="411480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9 parcels — NM 5 · CO 2 · VA 1 · WI 1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Types: raw dirt · empty former-TB buildings · leased tenant spaces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Tracked like a cell site: ID · Address · City / State · Type · Disposition · Value · Status · Broker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e.g. EX-001 Coors &amp; Central (ABQ, dirt) · EX-006 Exmore VA (former TB)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Open items: valuations · zoning · lease-vs-sell call · broker + title / easement check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OPEN RESTAURANTS — MASTER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32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SIP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5704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8506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38506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Pre-DD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3918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6720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26720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Due Dil.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2132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4934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14934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Committee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0346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31480" y="1280160"/>
            <a:ext cx="1772412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03148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Openings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785604" y="128016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913620" y="1280160"/>
            <a:ext cx="1772412" cy="475488"/>
          </a:xfrm>
          <a:prstGeom prst="roundRect">
            <a:avLst/>
          </a:prstGeom>
          <a:solidFill>
            <a:srgbClr val="FFC72C"/>
          </a:solidFill>
          <a:ln w="15875">
            <a:solidFill>
              <a:srgbClr val="E4007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9913620" y="1280160"/>
            <a:ext cx="177241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4B1463"/>
                </a:solidFill>
                <a:latin typeface="Arial"/>
              </a:rPr>
              <a:t>Master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13620" y="1078992"/>
            <a:ext cx="1772412" cy="182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1" i="0">
                <a:solidFill>
                  <a:srgbClr val="E4007C"/>
                </a:solidFill>
                <a:latin typeface="Arial"/>
              </a:rPr>
              <a:t>▼ YOU ARE HERE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1965960"/>
            <a:ext cx="5440680" cy="8686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ROLE IN THE LIFECYCLE</a:t>
            </a:r>
          </a:p>
          <a:p>
            <a:pPr algn="l">
              <a:spcAft>
                <a:spcPts val="300"/>
              </a:spcAft>
            </a:pPr>
            <a:r>
              <a:rPr sz="1250" b="0" i="0">
                <a:solidFill>
                  <a:srgbClr val="2B2B2B"/>
                </a:solidFill>
                <a:latin typeface="Arial"/>
              </a:rPr>
              <a:t>The Single Source of Truth: all operating restaurants plus financial performance. Every other tab feeds or draws from here.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2920" y="2971800"/>
            <a:ext cx="5440680" cy="12344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502920" y="2971800"/>
            <a:ext cx="128016" cy="123444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77240" y="3035808"/>
            <a:ext cx="5074920" cy="11430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2E7D32"/>
                </a:solidFill>
                <a:latin typeface="Arial"/>
              </a:rPr>
              <a:t>Why it's critical</a:t>
            </a:r>
          </a:p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THE master. Locked finance/legal columns protect the truth; operational fields stay editable.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4370832"/>
            <a:ext cx="5440680" cy="77724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85800" y="4370832"/>
            <a:ext cx="5120640" cy="7772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OWNER</a:t>
            </a:r>
          </a:p>
          <a:p>
            <a:pPr algn="l">
              <a:spcAft>
                <a:spcPts val="300"/>
              </a:spcAft>
            </a:pPr>
            <a:r>
              <a:rPr sz="1250" b="1" i="0">
                <a:solidFill>
                  <a:srgbClr val="FFFFFF"/>
                </a:solidFill>
                <a:latin typeface="Arial"/>
              </a:rPr>
              <a:t>Finance/Legal (locked $) + All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5285232"/>
            <a:ext cx="5440680" cy="59436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85800" y="5285232"/>
            <a:ext cx="5120640" cy="59436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FFFFFF"/>
                </a:solidFill>
                <a:latin typeface="Arial"/>
              </a:rPr>
              <a:t>TASKS / FIELDS TRACKED:  </a:t>
            </a:r>
            <a:r>
              <a:rPr sz="1800" b="1" i="0">
                <a:solidFill>
                  <a:srgbClr val="FFFFFF"/>
                </a:solidFill>
                <a:latin typeface="Arial"/>
              </a:rPr>
              <a:t>21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72200" y="1965960"/>
            <a:ext cx="5486400" cy="29260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TRACKS THESE FIELDS 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(21 total)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72200" y="2331720"/>
            <a:ext cx="5532120" cy="411480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Restaurant # · Operator / Partner (ARN / ALBOR) · State · City · Address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Open Date · Sq Ft · Drive-Thru · Own / Lease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2025 Sales · SSS YoY · SOP · Occ %  (LOCKED)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Lease Expiration · Franchise Exp  (LOCKED)</a:t>
            </a:r>
          </a:p>
          <a:p>
            <a:pPr>
              <a:spcAft>
                <a:spcPts val="500"/>
              </a:spcAft>
            </a:pPr>
            <a:r>
              <a:rPr sz="1200">
                <a:solidFill>
                  <a:srgbClr val="2B2B2B"/>
                </a:solidFill>
                <a:latin typeface="Arial"/>
              </a:rPr>
              <a:t>▪  Status · Last Updated · Updated By · dated Notes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4937760"/>
            <a:ext cx="12191695" cy="54864"/>
          </a:xfrm>
          <a:prstGeom prst="rect">
            <a:avLst/>
          </a:prstGeom>
          <a:solidFill>
            <a:srgbClr val="E400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FFFFFF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86000"/>
            <a:ext cx="10515600" cy="9144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4000" b="1" i="0">
                <a:solidFill>
                  <a:srgbClr val="FFFFFF"/>
                </a:solidFill>
                <a:latin typeface="Arial"/>
              </a:rPr>
              <a:t>Strategy — The Growth Engine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383280"/>
            <a:ext cx="105156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600" b="0" i="0">
                <a:solidFill>
                  <a:srgbClr val="FFA8D4"/>
                </a:solidFill>
                <a:latin typeface="Arial"/>
              </a:rPr>
              <a:t>Strategy defines the hunt; the hunt fills the pipeline; openings become truth; truth sharpens strategy.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The Strategy Loop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097280"/>
            <a:ext cx="1115568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A closed loop — data starts at inception (SIP) and matures into the Master, which recalibrates the next strategy.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920240"/>
            <a:ext cx="2103120" cy="1371600"/>
          </a:xfrm>
          <a:prstGeom prst="round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94360" y="2057400"/>
            <a:ext cx="1920239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STRATEGY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633472"/>
            <a:ext cx="1920239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0" i="0">
                <a:solidFill>
                  <a:srgbClr val="FFA8D4"/>
                </a:solidFill>
                <a:latin typeface="Arial"/>
              </a:rPr>
              <a:t>Where to grow &amp; defend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9463" y="1920240"/>
            <a:ext cx="201168" cy="13716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8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770632" y="1920240"/>
            <a:ext cx="2103120" cy="1371600"/>
          </a:xfrm>
          <a:prstGeom prst="round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862072" y="2057400"/>
            <a:ext cx="1920239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HUNT — SIP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62072" y="2633472"/>
            <a:ext cx="1920239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0" i="0">
                <a:solidFill>
                  <a:srgbClr val="FFA8D4"/>
                </a:solidFill>
                <a:latin typeface="Arial"/>
              </a:rPr>
              <a:t>Source sites that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37176" y="1920240"/>
            <a:ext cx="201168" cy="13716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8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38344" y="1920240"/>
            <a:ext cx="2103120" cy="1371600"/>
          </a:xfrm>
          <a:prstGeom prst="round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129783" y="2057400"/>
            <a:ext cx="1920239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BUILD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29783" y="2633472"/>
            <a:ext cx="1920239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0" i="0">
                <a:solidFill>
                  <a:srgbClr val="FFA8D4"/>
                </a:solidFill>
                <a:latin typeface="Arial"/>
              </a:rPr>
              <a:t>Advance the pipeline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04888" y="1920240"/>
            <a:ext cx="201168" cy="13716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8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06055" y="1920240"/>
            <a:ext cx="2103120" cy="1371600"/>
          </a:xfrm>
          <a:prstGeom prst="round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7397496" y="2057400"/>
            <a:ext cx="1920239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OPEN · Live Más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97496" y="2633472"/>
            <a:ext cx="1920239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0" i="0">
                <a:solidFill>
                  <a:srgbClr val="FFA8D4"/>
                </a:solidFill>
                <a:latin typeface="Arial"/>
              </a:rPr>
              <a:t>New restaurant goes live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72600" y="1920240"/>
            <a:ext cx="201168" cy="13716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8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573768" y="1920240"/>
            <a:ext cx="2103120" cy="1371600"/>
          </a:xfrm>
          <a:prstGeom prst="round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9665208" y="2057400"/>
            <a:ext cx="1920239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TRUTH — Master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665208" y="2633472"/>
            <a:ext cx="1920239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0" i="0">
                <a:solidFill>
                  <a:srgbClr val="FFA8D4"/>
                </a:solidFill>
                <a:latin typeface="Arial"/>
              </a:rPr>
              <a:t>Actuals update the SSOT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02920" y="3703320"/>
            <a:ext cx="11183112" cy="45720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502920" y="3703320"/>
            <a:ext cx="146304" cy="45720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777240" y="3703320"/>
            <a:ext cx="10972800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2E7D32"/>
                </a:solidFill>
                <a:latin typeface="Arial"/>
              </a:rPr>
              <a:t>↺  Feedback:  </a:t>
            </a:r>
            <a:r>
              <a:rPr sz="1250" b="0" i="0">
                <a:solidFill>
                  <a:srgbClr val="2B2B2B"/>
                </a:solidFill>
                <a:latin typeface="Arial"/>
              </a:rPr>
              <a:t>the Master's truth (sales, SOP, impact) flows back to recalibrate Strategy — the loop repeats and sharpens each cycle.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4572000"/>
            <a:ext cx="11155680" cy="13716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1" i="0">
                <a:solidFill>
                  <a:srgbClr val="702082"/>
                </a:solidFill>
                <a:latin typeface="Arial"/>
              </a:rPr>
              <a:t>In the workbook:  </a:t>
            </a:r>
            <a:r>
              <a:rPr sz="1200" b="0" i="0">
                <a:solidFill>
                  <a:srgbClr val="2B2B2B"/>
                </a:solidFill>
                <a:latin typeface="Arial"/>
              </a:rPr>
              <a:t>Strategy = YUM Deep Dive + Master tiers  →  Hunt = SIP  →  Build = Pre-DD / Due Diligence / Committee Approved  →  Open = 2026 Openings  →  Truth = Open Restaurants Master (which feeds the dashboards &amp; the next hunt).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Inputs to Strategy — Where to Grow &amp; Defend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35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25880"/>
            <a:ext cx="2148840" cy="475488"/>
          </a:xfrm>
          <a:prstGeom prst="roundRect">
            <a:avLst/>
          </a:prstGeom>
          <a:solidFill>
            <a:srgbClr val="FFC72C"/>
          </a:solidFill>
          <a:ln w="15875">
            <a:solidFill>
              <a:srgbClr val="E4007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4B1463"/>
                </a:solidFill>
                <a:latin typeface="Arial"/>
              </a:rPr>
              <a:t>STRATEGY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124712"/>
            <a:ext cx="2148840" cy="182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1" i="0">
                <a:solidFill>
                  <a:srgbClr val="E4007C"/>
                </a:solidFill>
                <a:latin typeface="Arial"/>
              </a:rPr>
              <a:t>▼ YOU ARE HERE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33472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761488" y="1325880"/>
            <a:ext cx="2148840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761488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HUNT · SIP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92040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0056" y="1325880"/>
            <a:ext cx="2148840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020056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BUILD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50608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278624" y="1325880"/>
            <a:ext cx="2148840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278624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409176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↻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537192" y="1325880"/>
            <a:ext cx="2148840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537192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TRUTH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02920" y="2011680"/>
            <a:ext cx="2697480" cy="30632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502920" y="2011680"/>
            <a:ext cx="2697480" cy="457200"/>
          </a:xfrm>
          <a:prstGeom prst="rect">
            <a:avLst/>
          </a:prstGeom>
          <a:solidFill>
            <a:srgbClr val="E400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40080" y="2011680"/>
            <a:ext cx="2423160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YUM Whitespace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7512" y="2606040"/>
            <a:ext cx="2368296" cy="23774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“Holes in the market for new-restaurant growth” — parent-co Bell Point / Intalytics forecasts &amp; impact. Target Growth-priority trade areas.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310128" y="2011680"/>
            <a:ext cx="2697480" cy="30632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3310128" y="2011680"/>
            <a:ext cx="2697480" cy="457200"/>
          </a:xfrm>
          <a:prstGeom prst="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3447288" y="2011680"/>
            <a:ext cx="2423160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Portfolio Performance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474720" y="2606040"/>
            <a:ext cx="2368296" cy="23774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The Master's sales / SSS / SOP tiers — double down where strong, fix or exit where red.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117336" y="2011680"/>
            <a:ext cx="2697480" cy="30632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6117336" y="2011680"/>
            <a:ext cx="2697480" cy="45720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254496" y="2011680"/>
            <a:ext cx="2423160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Base Protection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81928" y="2606040"/>
            <a:ext cx="2368296" cy="23774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Renewals (option-notice critical dates) &amp; remodels keep the existing portfolio healthy and current.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924544" y="2011680"/>
            <a:ext cx="2697480" cy="30632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8924544" y="2011680"/>
            <a:ext cx="2697480" cy="457200"/>
          </a:xfrm>
          <a:prstGeom prst="rect">
            <a:avLst/>
          </a:prstGeom>
          <a:solidFill>
            <a:srgbClr val="C01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9061704" y="2011680"/>
            <a:ext cx="2423160" cy="4572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Competition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089136" y="2606040"/>
            <a:ext cx="2368296" cy="23774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QSR competitive comps &amp; sales in the 2-mi trade area — and cannibalization of our own restaurants.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2920" y="5349240"/>
            <a:ext cx="11155680" cy="6400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702082"/>
                </a:solidFill>
                <a:latin typeface="Arial"/>
              </a:rPr>
              <a:t>Strategy = </a:t>
            </a:r>
            <a:r>
              <a:rPr sz="1300" b="0" i="0">
                <a:solidFill>
                  <a:srgbClr val="2B2B2B"/>
                </a:solidFill>
                <a:latin typeface="Arial"/>
              </a:rPr>
              <a:t>grow into YUM whitespace where ARN can beat the forecast, defend the strong base, and avoid cannibalizing ourselves.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The Hunt — SIP Criteria from Strategy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36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25880"/>
            <a:ext cx="2148840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STRATEGY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33472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61488" y="1325880"/>
            <a:ext cx="2148840" cy="475488"/>
          </a:xfrm>
          <a:prstGeom prst="roundRect">
            <a:avLst/>
          </a:prstGeom>
          <a:solidFill>
            <a:srgbClr val="FFC72C"/>
          </a:solidFill>
          <a:ln w="15875">
            <a:solidFill>
              <a:srgbClr val="E4007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761488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4B1463"/>
                </a:solidFill>
                <a:latin typeface="Arial"/>
              </a:rPr>
              <a:t>HUNT · SIP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61488" y="1124712"/>
            <a:ext cx="2148840" cy="182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1" i="0">
                <a:solidFill>
                  <a:srgbClr val="E4007C"/>
                </a:solidFill>
                <a:latin typeface="Arial"/>
              </a:rPr>
              <a:t>▼ YOU ARE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92040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0056" y="1325880"/>
            <a:ext cx="2148840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020056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BUILD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50608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278624" y="1325880"/>
            <a:ext cx="2148840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278624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409176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↻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537192" y="1325880"/>
            <a:ext cx="2148840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537192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TRUTH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1874519"/>
            <a:ext cx="11155680" cy="4572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Strategy turns into a filter for the SIP hunt. A site advances only if it clears these: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02920" y="2331720"/>
            <a:ext cx="146304" cy="566928"/>
          </a:xfrm>
          <a:prstGeom prst="rect">
            <a:avLst/>
          </a:prstGeom>
          <a:solidFill>
            <a:srgbClr val="E400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77240" y="2331720"/>
            <a:ext cx="310896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702082"/>
                </a:solidFill>
                <a:latin typeface="Arial"/>
              </a:rPr>
              <a:t>Trade-area fit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977639" y="2331720"/>
            <a:ext cx="768096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Falls in a YUM Growth whitespace (or a proven ARN gap) — link the DMATA on SIP.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2920" y="2990087"/>
            <a:ext cx="146304" cy="566928"/>
          </a:xfrm>
          <a:prstGeom prst="rect">
            <a:avLst/>
          </a:prstGeom>
          <a:solidFill>
            <a:srgbClr val="E400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777240" y="2990087"/>
            <a:ext cx="310896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702082"/>
                </a:solidFill>
                <a:latin typeface="Arial"/>
              </a:rPr>
              <a:t>Beats the forecast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77639" y="2990087"/>
            <a:ext cx="768096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ARN projection ≥ YUM Bell Point midpoint (ARN vs YUM tab, Δ% green).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3648455"/>
            <a:ext cx="146304" cy="566928"/>
          </a:xfrm>
          <a:prstGeom prst="rect">
            <a:avLst/>
          </a:prstGeom>
          <a:solidFill>
            <a:srgbClr val="E400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777240" y="3648455"/>
            <a:ext cx="310896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702082"/>
                </a:solidFill>
                <a:latin typeface="Arial"/>
              </a:rPr>
              <a:t>Drive-thru &amp; access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977639" y="3648455"/>
            <a:ext cx="768096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Site supports the prototype, stacking, and signalized access.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02920" y="4306823"/>
            <a:ext cx="146304" cy="566928"/>
          </a:xfrm>
          <a:prstGeom prst="rect">
            <a:avLst/>
          </a:prstGeom>
          <a:solidFill>
            <a:srgbClr val="E400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777240" y="4306823"/>
            <a:ext cx="310896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702082"/>
                </a:solidFill>
                <a:latin typeface="Arial"/>
              </a:rPr>
              <a:t>Co-tenancy &amp; traffic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977639" y="4306823"/>
            <a:ext cx="768096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Anchors / QSR draw and traffic counts support the daypart mix.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02920" y="4965191"/>
            <a:ext cx="146304" cy="566928"/>
          </a:xfrm>
          <a:prstGeom prst="rect">
            <a:avLst/>
          </a:prstGeom>
          <a:solidFill>
            <a:srgbClr val="E400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777240" y="4965191"/>
            <a:ext cx="310896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702082"/>
                </a:solidFill>
                <a:latin typeface="Arial"/>
              </a:rPr>
              <a:t>Low cannibalization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77639" y="4965191"/>
            <a:ext cx="768096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No heavy impact on our own restaurants — avoid a new site within ~2 mi of a &lt;$2M ARN restaurant.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2920" y="5623559"/>
            <a:ext cx="146304" cy="566928"/>
          </a:xfrm>
          <a:prstGeom prst="rect">
            <a:avLst/>
          </a:prstGeom>
          <a:solidFill>
            <a:srgbClr val="E400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777240" y="5623559"/>
            <a:ext cx="310896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702082"/>
                </a:solidFill>
                <a:latin typeface="Arial"/>
              </a:rPr>
              <a:t>Fair-market deal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977639" y="5623559"/>
            <a:ext cx="768096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Rent / price pencils to the proforma; clean control of the asset.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The Feedback Loop — Open Becomes Truth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37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25880"/>
            <a:ext cx="2148840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STRATEGY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33472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61488" y="1325880"/>
            <a:ext cx="2148840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761488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HUNT · SIP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92040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0056" y="1325880"/>
            <a:ext cx="2148840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020056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BUILD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50608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278624" y="1325880"/>
            <a:ext cx="2148840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278624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409176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↻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537192" y="1325880"/>
            <a:ext cx="2148840" cy="475488"/>
          </a:xfrm>
          <a:prstGeom prst="roundRect">
            <a:avLst/>
          </a:prstGeom>
          <a:solidFill>
            <a:srgbClr val="FFC72C"/>
          </a:solidFill>
          <a:ln w="15875">
            <a:solidFill>
              <a:srgbClr val="E4007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537192" y="1325880"/>
            <a:ext cx="2148840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4B1463"/>
                </a:solidFill>
                <a:latin typeface="Arial"/>
              </a:rPr>
              <a:t>TRUTH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37192" y="1124712"/>
            <a:ext cx="2148840" cy="182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1" i="0">
                <a:solidFill>
                  <a:srgbClr val="E4007C"/>
                </a:solidFill>
                <a:latin typeface="Arial"/>
              </a:rPr>
              <a:t>▼ YOU ARE HERE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1874519"/>
            <a:ext cx="11155680" cy="4572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Once open, the restaurant's reality flows back into the system and sharpens the next hunt: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2377440"/>
            <a:ext cx="11155680" cy="292608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9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Restaurant opens (Live Más) and the lease abstract + dates load into the Master &amp; Renewal Tracker.</a:t>
            </a:r>
          </a:p>
          <a:p>
            <a:pPr>
              <a:spcAft>
                <a:spcPts val="9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90-day post-open review captures actual sales, SOP and daypart mix.</a:t>
            </a:r>
          </a:p>
          <a:p>
            <a:pPr>
              <a:spcAft>
                <a:spcPts val="9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The Master re-tiers the restaurant (green / amber / red) — and shows actual vs the YUM forecast that justified it.</a:t>
            </a:r>
          </a:p>
          <a:p>
            <a:pPr>
              <a:spcAft>
                <a:spcPts val="9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Wins &amp; misses recalibrate Strategy: where the forecast held, hunt similar whitespace; where it missed, adjust the filter.</a:t>
            </a:r>
          </a:p>
          <a:p>
            <a:pPr>
              <a:spcAft>
                <a:spcPts val="9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Renewals &amp; remodels keep that restaurant healthy so it stays a green contributor.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2920" y="5394960"/>
            <a:ext cx="11183112" cy="77724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502920" y="5394960"/>
            <a:ext cx="146304" cy="77724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77240" y="5440680"/>
            <a:ext cx="10972800" cy="71323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702082"/>
                </a:solidFill>
                <a:latin typeface="Arial"/>
              </a:rPr>
              <a:t>The payoff:  </a:t>
            </a:r>
            <a:r>
              <a:rPr sz="1250" b="0" i="0">
                <a:solidFill>
                  <a:srgbClr val="2B2B2B"/>
                </a:solidFill>
                <a:latin typeface="Arial"/>
              </a:rPr>
              <a:t>every cycle the forecasts get truer, the hunt gets sharper, and capital goes to the holes most likely to become green restaurants.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4937760"/>
            <a:ext cx="12191695" cy="54864"/>
          </a:xfrm>
          <a:prstGeom prst="rect">
            <a:avLst/>
          </a:prstGeom>
          <a:solidFill>
            <a:srgbClr val="E400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FFFFFF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9144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4000" b="1" i="0">
                <a:solidFill>
                  <a:srgbClr val="FFFFFF"/>
                </a:solidFill>
                <a:latin typeface="Arial"/>
              </a:rPr>
              <a:t>Run the playbook.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834640"/>
            <a:ext cx="10515600" cy="10972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800" b="0" i="0">
                <a:solidFill>
                  <a:srgbClr val="FFA8D4"/>
                </a:solidFill>
                <a:latin typeface="Arial"/>
              </a:rPr>
              <a:t>Disciplined sequence. Owned steps. Stoplight visibility. A schedule that holds — so guests Live Más.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480560"/>
            <a:ext cx="10515600" cy="4572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800" b="1" i="0">
                <a:solidFill>
                  <a:srgbClr val="E4007C"/>
                </a:solidFill>
                <a:latin typeface="Arial"/>
              </a:rPr>
              <a:t>Built fresh. Made to order. Served on time.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212080"/>
            <a:ext cx="105156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600" b="0" i="1">
                <a:solidFill>
                  <a:srgbClr val="FFFFFF"/>
                </a:solidFill>
                <a:latin typeface="Arial"/>
              </a:rPr>
              <a:t>“We focus on making the tacos, not the sausage.”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943600"/>
            <a:ext cx="1051560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1">
                <a:solidFill>
                  <a:srgbClr val="C9B6D6"/>
                </a:solidFill>
                <a:latin typeface="Arial"/>
              </a:rPr>
              <a:t>TACO BELL | ARN — Field Development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4937760"/>
            <a:ext cx="12191695" cy="54864"/>
          </a:xfrm>
          <a:prstGeom prst="rect">
            <a:avLst/>
          </a:prstGeom>
          <a:solidFill>
            <a:srgbClr val="E400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FFFFFF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9144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4000" b="1" i="0">
                <a:solidFill>
                  <a:srgbClr val="FFFFFF"/>
                </a:solidFill>
                <a:latin typeface="Arial"/>
              </a:rPr>
              <a:t>The Next Evolution — the KEA Platform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834640"/>
            <a:ext cx="10515600" cy="10972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800" b="0" i="0">
                <a:solidFill>
                  <a:srgbClr val="FFA8D4"/>
                </a:solidFill>
                <a:latin typeface="Arial"/>
              </a:rPr>
              <a:t>The Bible's logic lifted into a branded web app — drill into any restaurant, build any report, no spreadsheet required.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480560"/>
            <a:ext cx="10515600" cy="4572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800" b="1" i="0">
                <a:solidFill>
                  <a:srgbClr val="E4007C"/>
                </a:solidFill>
                <a:latin typeface="Arial"/>
              </a:rPr>
              <a:t>Same single source of truth — a friendlier front door.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212080"/>
            <a:ext cx="105156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600" b="0" i="1">
                <a:solidFill>
                  <a:srgbClr val="FFFFFF"/>
                </a:solidFill>
                <a:latin typeface="Arial"/>
              </a:rPr>
              <a:t>“It does what Lucernex and Accruent do — at a fraction of the cost.”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943600"/>
            <a:ext cx="1051560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1">
                <a:solidFill>
                  <a:srgbClr val="C9B6D6"/>
                </a:solidFill>
                <a:latin typeface="Arial"/>
              </a:rPr>
              <a:t>KIM ELLIS ADVISORS · Portfolio Lifecycle Platform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The Front Door — Your Landing Page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4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554480"/>
            <a:ext cx="146304" cy="566928"/>
          </a:xfrm>
          <a:prstGeom prst="rect">
            <a:avLst/>
          </a:prstGeom>
          <a:solidFill>
            <a:srgbClr val="E400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554480"/>
            <a:ext cx="274320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400" b="1" i="0">
                <a:solidFill>
                  <a:srgbClr val="702082"/>
                </a:solidFill>
                <a:latin typeface="Arial"/>
              </a:rPr>
              <a:t>OPENS FIRST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11880" y="1554480"/>
            <a:ext cx="804672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The workbook lands here every time — one calm screen instead of 30-plus tabs.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2267712"/>
            <a:ext cx="146304" cy="566928"/>
          </a:xfrm>
          <a:prstGeom prst="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77240" y="2267712"/>
            <a:ext cx="274320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400" b="1" i="0">
                <a:solidFill>
                  <a:srgbClr val="702082"/>
                </a:solidFill>
                <a:latin typeface="Arial"/>
              </a:rPr>
              <a:t>6 live KPI cards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11880" y="2267712"/>
            <a:ext cx="804672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Portfolio counts, renewals due, data gaps and this-week actions update themselves on open.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" y="2980944"/>
            <a:ext cx="146304" cy="566928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77240" y="2980944"/>
            <a:ext cx="274320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400" b="1" i="0">
                <a:solidFill>
                  <a:srgbClr val="702082"/>
                </a:solidFill>
                <a:latin typeface="Arial"/>
              </a:rPr>
              <a:t>One-tap navigation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11880" y="2980944"/>
            <a:ext cx="804672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Branded buttons jump straight to the Dashboard, Add / Close, Renewals, Cell Sites and Excess Properties.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694176"/>
            <a:ext cx="146304" cy="566928"/>
          </a:xfrm>
          <a:prstGeom prst="rect">
            <a:avLst/>
          </a:prstGeom>
          <a:solidFill>
            <a:srgbClr val="B88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77240" y="3694176"/>
            <a:ext cx="274320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400" b="1" i="0">
                <a:solidFill>
                  <a:srgbClr val="702082"/>
                </a:solidFill>
                <a:latin typeface="Arial"/>
              </a:rPr>
              <a:t>Built for everyone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11880" y="3694176"/>
            <a:ext cx="804672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Exec, field RE and finance each have a labeled path in — no spreadsheet skills required.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2920" y="4407408"/>
            <a:ext cx="146304" cy="566928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77240" y="4407408"/>
            <a:ext cx="274320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400" b="1" i="0">
                <a:solidFill>
                  <a:srgbClr val="702082"/>
                </a:solidFill>
                <a:latin typeface="Arial"/>
              </a:rPr>
              <a:t>Always current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11880" y="4407408"/>
            <a:ext cx="8046720" cy="56692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Every number recomputes on open — the front page is never stale.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5486400"/>
            <a:ext cx="11155680" cy="6400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E4007C"/>
                </a:solidFill>
                <a:latin typeface="Arial"/>
              </a:rPr>
              <a:t>Rule of thumb:  </a:t>
            </a:r>
            <a:r>
              <a:rPr sz="1300" b="0" i="0">
                <a:solidFill>
                  <a:srgbClr val="2B2B2B"/>
                </a:solidFill>
                <a:latin typeface="Arial"/>
              </a:rPr>
              <a:t>if you are not sure where to go, go to the Front Door — it routes you to the right tab.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4937760"/>
            <a:ext cx="12191695" cy="54864"/>
          </a:xfrm>
          <a:prstGeom prst="rect">
            <a:avLst/>
          </a:prstGeom>
          <a:solidFill>
            <a:srgbClr val="E400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FFFFFF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377440"/>
            <a:ext cx="10515600" cy="9144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4400" b="1" i="0">
                <a:solidFill>
                  <a:srgbClr val="FFFFFF"/>
                </a:solidFill>
                <a:latin typeface="Arial"/>
              </a:rPr>
              <a:t>Exhibits &amp; Templates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383280"/>
            <a:ext cx="105156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600" b="0" i="0">
                <a:solidFill>
                  <a:srgbClr val="FFA8D4"/>
                </a:solidFill>
                <a:latin typeface="Arial"/>
              </a:rPr>
              <a:t>Exhibit A — Site Package (NRO Committee)   ·   Exhibit B — Renewal Evaluation Sheet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Exhibit A — Site Package (NRO Committee)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41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143000"/>
            <a:ext cx="11155680" cy="4114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The standard 17-section Real Estate Committee package for a new restaurant opening — example: Lobo Village (I-25 &amp; Gibson, ABQ).</a:t>
            </a:r>
          </a:p>
        </p:txBody>
      </p:sp>
      <p:sp>
        <p:nvSpPr>
          <p:cNvPr id="7" name="Rectangle 6"/>
          <p:cNvSpPr/>
          <p:nvPr/>
        </p:nvSpPr>
        <p:spPr>
          <a:xfrm>
            <a:off x="475488" y="1755648"/>
            <a:ext cx="3666744" cy="2086546"/>
          </a:xfrm>
          <a:prstGeom prst="rect">
            <a:avLst/>
          </a:prstGeom>
          <a:noFill/>
          <a:ln w="1270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lobo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783080"/>
            <a:ext cx="3611880" cy="2031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2920" y="3860482"/>
            <a:ext cx="361188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Cover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70248" y="1755648"/>
            <a:ext cx="3666744" cy="2086546"/>
          </a:xfrm>
          <a:prstGeom prst="rect">
            <a:avLst/>
          </a:prstGeom>
          <a:noFill/>
          <a:ln w="1270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lobo-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0" y="1783080"/>
            <a:ext cx="3611880" cy="203168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297680" y="3860482"/>
            <a:ext cx="361188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Deal Summary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065008" y="1755648"/>
            <a:ext cx="3666744" cy="2086546"/>
          </a:xfrm>
          <a:prstGeom prst="rect">
            <a:avLst/>
          </a:prstGeom>
          <a:noFill/>
          <a:ln w="12700">
            <a:solidFill>
              <a:srgbClr val="C9BC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lobo-0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440" y="1783080"/>
            <a:ext cx="3611880" cy="203168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092440" y="3860482"/>
            <a:ext cx="361188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Deal Terms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4434840"/>
            <a:ext cx="1115568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>
                <a:solidFill>
                  <a:srgbClr val="702082"/>
                </a:solidFill>
                <a:latin typeface="Arial"/>
              </a:rPr>
              <a:t>Includes: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4754880"/>
            <a:ext cx="5577840" cy="146304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400"/>
              </a:spcAft>
            </a:pPr>
            <a:r>
              <a:rPr sz="1150">
                <a:solidFill>
                  <a:srgbClr val="2B2B2B"/>
                </a:solidFill>
                <a:latin typeface="Arial"/>
              </a:rPr>
              <a:t>▪  Deal Summary &amp; Site Highlights</a:t>
            </a:r>
          </a:p>
          <a:p>
            <a:pPr>
              <a:spcAft>
                <a:spcPts val="400"/>
              </a:spcAft>
            </a:pPr>
            <a:r>
              <a:rPr sz="1150">
                <a:solidFill>
                  <a:srgbClr val="2B2B2B"/>
                </a:solidFill>
                <a:latin typeface="Arial"/>
              </a:rPr>
              <a:t>▪  Deal Terms (site / rent / construction / proforma)</a:t>
            </a:r>
          </a:p>
          <a:p>
            <a:pPr>
              <a:spcAft>
                <a:spcPts val="400"/>
              </a:spcAft>
            </a:pPr>
            <a:r>
              <a:rPr sz="1150">
                <a:solidFill>
                  <a:srgbClr val="2B2B2B"/>
                </a:solidFill>
                <a:latin typeface="Arial"/>
              </a:rPr>
              <a:t>▪  Site Scorecard</a:t>
            </a:r>
          </a:p>
          <a:p>
            <a:pPr>
              <a:spcAft>
                <a:spcPts val="400"/>
              </a:spcAft>
            </a:pPr>
            <a:r>
              <a:rPr sz="1150">
                <a:solidFill>
                  <a:srgbClr val="2B2B2B"/>
                </a:solidFill>
                <a:latin typeface="Arial"/>
              </a:rPr>
              <a:t>▪  Market Strategy Map</a:t>
            </a:r>
          </a:p>
          <a:p>
            <a:pPr>
              <a:spcAft>
                <a:spcPts val="400"/>
              </a:spcAft>
            </a:pPr>
            <a:r>
              <a:rPr sz="1150">
                <a:solidFill>
                  <a:srgbClr val="2B2B2B"/>
                </a:solidFill>
                <a:latin typeface="Arial"/>
              </a:rPr>
              <a:t>▪  Aerials / Site Plan / Interior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72200" y="4754880"/>
            <a:ext cx="5532120" cy="146304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400"/>
              </a:spcAft>
            </a:pPr>
            <a:r>
              <a:rPr sz="1150">
                <a:solidFill>
                  <a:srgbClr val="2B2B2B"/>
                </a:solidFill>
                <a:latin typeface="Arial"/>
              </a:rPr>
              <a:t>▪  Signage &amp; Photos</a:t>
            </a:r>
          </a:p>
          <a:p>
            <a:pPr>
              <a:spcAft>
                <a:spcPts val="400"/>
              </a:spcAft>
            </a:pPr>
            <a:r>
              <a:rPr sz="1150">
                <a:solidFill>
                  <a:srgbClr val="2B2B2B"/>
                </a:solidFill>
                <a:latin typeface="Arial"/>
              </a:rPr>
              <a:t>▪  Contract Standard Deviations</a:t>
            </a:r>
          </a:p>
          <a:p>
            <a:pPr>
              <a:spcAft>
                <a:spcPts val="400"/>
              </a:spcAft>
            </a:pPr>
            <a:r>
              <a:rPr sz="1150">
                <a:solidFill>
                  <a:srgbClr val="2B2B2B"/>
                </a:solidFill>
                <a:latin typeface="Arial"/>
              </a:rPr>
              <a:t>▪  Market Comps (lease / purchase)</a:t>
            </a:r>
          </a:p>
          <a:p>
            <a:pPr>
              <a:spcAft>
                <a:spcPts val="400"/>
              </a:spcAft>
            </a:pPr>
            <a:r>
              <a:rPr sz="1150">
                <a:solidFill>
                  <a:srgbClr val="2B2B2B"/>
                </a:solidFill>
                <a:latin typeface="Arial"/>
              </a:rPr>
              <a:t>▪  QSR Competition (2-mile radius)</a:t>
            </a:r>
          </a:p>
          <a:p>
            <a:pPr>
              <a:spcAft>
                <a:spcPts val="400"/>
              </a:spcAft>
            </a:pPr>
            <a:r>
              <a:rPr sz="1150">
                <a:solidFill>
                  <a:srgbClr val="2B2B2B"/>
                </a:solidFill>
                <a:latin typeface="Arial"/>
              </a:rPr>
              <a:t>▪  Milestone Timeline &amp; Approvals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6355080"/>
            <a:ext cx="1115568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All package pages follow — populated with the live Lobo Village deal data &amp; links.  Editable file:  </a:t>
            </a:r>
            <a:r>
              <a:rPr sz="1000" b="0" i="1">
                <a:solidFill>
                  <a:srgbClr val="6E6E6E"/>
                </a:solidFill>
                <a:latin typeface="Arial"/>
              </a:rPr>
              <a:t>“ARN Taco Bell – Lobo Village Site Package.pptx”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The Pipeline at a Glance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097280"/>
            <a:ext cx="1115568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400" b="0" i="0">
                <a:solidFill>
                  <a:srgbClr val="2B2B2B"/>
                </a:solidFill>
                <a:latin typeface="Arial"/>
              </a:rPr>
              <a:t>Eight development stages — plus a parallel renewals track for the existing portfolio.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737360"/>
            <a:ext cx="2697480" cy="1234440"/>
          </a:xfrm>
          <a:prstGeom prst="round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40080" y="1828800"/>
            <a:ext cx="2423160" cy="4114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500" b="1" i="0">
                <a:solidFill>
                  <a:srgbClr val="FFFFFF"/>
                </a:solidFill>
                <a:latin typeface="Arial"/>
              </a:rPr>
              <a:t>1  SIP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2286000"/>
            <a:ext cx="2423160" cy="38404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FFA8D4"/>
                </a:solidFill>
                <a:latin typeface="Arial"/>
              </a:rPr>
              <a:t>Tour, score, qualify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651760"/>
            <a:ext cx="242316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2E7D32"/>
                </a:solidFill>
                <a:latin typeface="Arial"/>
              </a:rPr>
              <a:t>● </a:t>
            </a:r>
            <a:r>
              <a:rPr sz="1050" b="1" i="0">
                <a:solidFill>
                  <a:srgbClr val="FFFFFF"/>
                </a:solidFill>
                <a:latin typeface="Arial"/>
              </a:rPr>
              <a:t>&lt; $5K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82112" y="1737360"/>
            <a:ext cx="155448" cy="12344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6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10128" y="1737360"/>
            <a:ext cx="2697480" cy="1234440"/>
          </a:xfrm>
          <a:prstGeom prst="round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447288" y="1828800"/>
            <a:ext cx="2423160" cy="4114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500" b="1" i="0">
                <a:solidFill>
                  <a:srgbClr val="FFFFFF"/>
                </a:solidFill>
                <a:latin typeface="Arial"/>
              </a:rPr>
              <a:t>2  LOI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47288" y="2286000"/>
            <a:ext cx="2423160" cy="38404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FFA8D4"/>
                </a:solidFill>
                <a:latin typeface="Arial"/>
              </a:rPr>
              <a:t>Negotiate terms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47288" y="2651760"/>
            <a:ext cx="242316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2E7D32"/>
                </a:solidFill>
                <a:latin typeface="Arial"/>
              </a:rPr>
              <a:t>● </a:t>
            </a:r>
            <a:r>
              <a:rPr sz="1050" b="1" i="0">
                <a:solidFill>
                  <a:srgbClr val="FFFFFF"/>
                </a:solidFill>
                <a:latin typeface="Arial"/>
              </a:rPr>
              <a:t>$5–15K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89320" y="1737360"/>
            <a:ext cx="155448" cy="12344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6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17336" y="1737360"/>
            <a:ext cx="2697480" cy="1234440"/>
          </a:xfrm>
          <a:prstGeom prst="round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254496" y="1828800"/>
            <a:ext cx="2423160" cy="4114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500" b="1" i="0">
                <a:solidFill>
                  <a:srgbClr val="FFFFFF"/>
                </a:solidFill>
                <a:latin typeface="Arial"/>
              </a:rPr>
              <a:t>3  Legal / Lease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54496" y="2286000"/>
            <a:ext cx="2423160" cy="38404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FFA8D4"/>
                </a:solidFill>
                <a:latin typeface="Arial"/>
              </a:rPr>
              <a:t>Execute lease/PSA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54496" y="2651760"/>
            <a:ext cx="242316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C01B2B"/>
                </a:solidFill>
                <a:latin typeface="Arial"/>
              </a:rPr>
              <a:t>● </a:t>
            </a:r>
            <a:r>
              <a:rPr sz="1050" b="1" i="0">
                <a:solidFill>
                  <a:srgbClr val="FFFFFF"/>
                </a:solidFill>
                <a:latin typeface="Arial"/>
              </a:rPr>
              <a:t>$40–80K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96528" y="1737360"/>
            <a:ext cx="155448" cy="12344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6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924544" y="1737360"/>
            <a:ext cx="2697480" cy="1234440"/>
          </a:xfrm>
          <a:prstGeom prst="round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061704" y="1828800"/>
            <a:ext cx="2423160" cy="4114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500" b="1" i="0">
                <a:solidFill>
                  <a:srgbClr val="FFFFFF"/>
                </a:solidFill>
                <a:latin typeface="Arial"/>
              </a:rPr>
              <a:t>4  Due Diligence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061704" y="2286000"/>
            <a:ext cx="2423160" cy="38404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FFA8D4"/>
                </a:solidFill>
                <a:latin typeface="Arial"/>
              </a:rPr>
              <a:t>Entitlements, site plan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61704" y="2651760"/>
            <a:ext cx="242316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B88600"/>
                </a:solidFill>
                <a:latin typeface="Arial"/>
              </a:rPr>
              <a:t>● </a:t>
            </a:r>
            <a:r>
              <a:rPr sz="1050" b="1" i="0">
                <a:solidFill>
                  <a:srgbClr val="FFFFFF"/>
                </a:solidFill>
                <a:latin typeface="Arial"/>
              </a:rPr>
              <a:t>$75–150K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2920" y="3474720"/>
            <a:ext cx="2697480" cy="1234440"/>
          </a:xfrm>
          <a:prstGeom prst="round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40080" y="3566160"/>
            <a:ext cx="2423160" cy="4114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500" b="1" i="0">
                <a:solidFill>
                  <a:srgbClr val="FFFFFF"/>
                </a:solidFill>
                <a:latin typeface="Arial"/>
              </a:rPr>
              <a:t>5  Committee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0080" y="4023359"/>
            <a:ext cx="2423160" cy="38404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FFA8D4"/>
                </a:solidFill>
                <a:latin typeface="Arial"/>
              </a:rPr>
              <a:t>Capital approval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4389120"/>
            <a:ext cx="242316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B88600"/>
                </a:solidFill>
                <a:latin typeface="Arial"/>
              </a:rPr>
              <a:t>● </a:t>
            </a:r>
            <a:r>
              <a:rPr sz="1050" b="1" i="0">
                <a:solidFill>
                  <a:srgbClr val="FFFFFF"/>
                </a:solidFill>
                <a:latin typeface="Arial"/>
              </a:rPr>
              <a:t>~$1.5–2.5M*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182112" y="3474720"/>
            <a:ext cx="155448" cy="12344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6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310128" y="3474720"/>
            <a:ext cx="2697480" cy="1234440"/>
          </a:xfrm>
          <a:prstGeom prst="round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3447288" y="3566160"/>
            <a:ext cx="2423160" cy="4114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500" b="1" i="0">
                <a:solidFill>
                  <a:srgbClr val="FFFFFF"/>
                </a:solidFill>
                <a:latin typeface="Arial"/>
              </a:rPr>
              <a:t>6  Permitting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447288" y="4023359"/>
            <a:ext cx="2423160" cy="38404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FFA8D4"/>
                </a:solidFill>
                <a:latin typeface="Arial"/>
              </a:rPr>
              <a:t>CDs → permit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447288" y="4389120"/>
            <a:ext cx="242316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B88600"/>
                </a:solidFill>
                <a:latin typeface="Arial"/>
              </a:rPr>
              <a:t>● </a:t>
            </a:r>
            <a:r>
              <a:rPr sz="1050" b="1" i="0">
                <a:solidFill>
                  <a:srgbClr val="FFFFFF"/>
                </a:solidFill>
                <a:latin typeface="Arial"/>
              </a:rPr>
              <a:t>$75–150K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989320" y="3474720"/>
            <a:ext cx="155448" cy="12344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6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117336" y="3474720"/>
            <a:ext cx="2697480" cy="1234440"/>
          </a:xfrm>
          <a:prstGeom prst="round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6254496" y="3566160"/>
            <a:ext cx="2423160" cy="4114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500" b="1" i="0">
                <a:solidFill>
                  <a:srgbClr val="FFFFFF"/>
                </a:solidFill>
                <a:latin typeface="Arial"/>
              </a:rPr>
              <a:t>7  Construction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254496" y="4023359"/>
            <a:ext cx="2423160" cy="38404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FFA8D4"/>
                </a:solidFill>
                <a:latin typeface="Arial"/>
              </a:rPr>
              <a:t>Possession → build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54496" y="4389120"/>
            <a:ext cx="242316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C01B2B"/>
                </a:solidFill>
                <a:latin typeface="Arial"/>
              </a:rPr>
              <a:t>● </a:t>
            </a:r>
            <a:r>
              <a:rPr sz="1050" b="1" i="0">
                <a:solidFill>
                  <a:srgbClr val="FFFFFF"/>
                </a:solidFill>
                <a:latin typeface="Arial"/>
              </a:rPr>
              <a:t>$1.2–2.2M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796528" y="3474720"/>
            <a:ext cx="155448" cy="12344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6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8924544" y="3474720"/>
            <a:ext cx="2697480" cy="1234440"/>
          </a:xfrm>
          <a:prstGeom prst="round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9061704" y="3566160"/>
            <a:ext cx="2423160" cy="4114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500" b="1" i="0">
                <a:solidFill>
                  <a:srgbClr val="FFFFFF"/>
                </a:solidFill>
                <a:latin typeface="Arial"/>
              </a:rPr>
              <a:t>8  Open · Live Más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061704" y="4023359"/>
            <a:ext cx="2423160" cy="38404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FFA8D4"/>
                </a:solidFill>
                <a:latin typeface="Arial"/>
              </a:rPr>
              <a:t>Open &amp; hand off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061704" y="4389120"/>
            <a:ext cx="242316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0" i="0">
                <a:solidFill>
                  <a:srgbClr val="2E7D32"/>
                </a:solidFill>
                <a:latin typeface="Arial"/>
              </a:rPr>
              <a:t>● </a:t>
            </a:r>
            <a:r>
              <a:rPr sz="1050" b="1" i="0">
                <a:solidFill>
                  <a:srgbClr val="FFFFFF"/>
                </a:solidFill>
                <a:latin typeface="Arial"/>
              </a:rPr>
              <a:t>Revenue in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02920" y="4754880"/>
            <a:ext cx="1115568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0" i="1">
                <a:solidFill>
                  <a:srgbClr val="6E6E6E"/>
                </a:solidFill>
                <a:latin typeface="Arial"/>
              </a:rPr>
              <a:t>●  = risk level (green / amber / red)   ·   $ = planning estimate of capital at risk — </a:t>
            </a:r>
            <a:r>
              <a:rPr sz="1000" b="1" i="1">
                <a:solidFill>
                  <a:srgbClr val="702082"/>
                </a:solidFill>
                <a:latin typeface="Arial"/>
              </a:rPr>
              <a:t>verify to ARN actuals.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02920" y="5212080"/>
            <a:ext cx="11183112" cy="86868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Rectangle 46"/>
          <p:cNvSpPr/>
          <p:nvPr/>
        </p:nvSpPr>
        <p:spPr>
          <a:xfrm>
            <a:off x="502920" y="5212080"/>
            <a:ext cx="146304" cy="86868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777240" y="5248656"/>
            <a:ext cx="10972800" cy="8229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2E7D32"/>
                </a:solidFill>
                <a:latin typeface="Arial"/>
              </a:rPr>
              <a:t>PARALLEL TRACK — RENEWALS:  </a:t>
            </a:r>
            <a:r>
              <a:rPr sz="1250" b="0" i="0">
                <a:solidFill>
                  <a:srgbClr val="2B2B2B"/>
                </a:solidFill>
                <a:latin typeface="Arial"/>
              </a:rPr>
              <a:t>existing restaurants are managed on the Renewal Tracker. The option-notice deadline is the critical date; SOP margin drives the renew / renegotiate / relocate / close decision.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The Development Lifecycle — Baseline from Real Deal Data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097280"/>
            <a:ext cx="11155680" cy="4572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Median elapsed days per phase, computed from the prior rollout's </a:t>
            </a:r>
            <a:r>
              <a:rPr sz="1300" b="1" i="0">
                <a:solidFill>
                  <a:srgbClr val="702082"/>
                </a:solidFill>
                <a:latin typeface="Arial"/>
              </a:rPr>
              <a:t>actual milestone dates</a:t>
            </a:r>
            <a:r>
              <a:rPr sz="1300" b="0" i="0">
                <a:solidFill>
                  <a:srgbClr val="2B2B2B"/>
                </a:solidFill>
                <a:latin typeface="Arial"/>
              </a:rPr>
              <a:t>. Permitting reset to current ARN markets.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1444752"/>
            <a:ext cx="6126480" cy="4572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1">
                <a:solidFill>
                  <a:srgbClr val="702082"/>
                </a:solidFill>
                <a:latin typeface="Arial"/>
              </a:rPr>
              <a:t>Transparency — the machine behind these numbers:  </a:t>
            </a:r>
            <a:r>
              <a:rPr sz="1000" b="0" i="1">
                <a:solidFill>
                  <a:srgbClr val="6E6E6E"/>
                </a:solidFill>
                <a:latin typeface="Arial"/>
              </a:rPr>
              <a:t>22 completed openings + 101 committee-approved projects. Per-phase sample (n) shown in the legend.</a:t>
            </a:r>
          </a:p>
        </p:txBody>
      </p:sp>
      <p:graphicFrame>
        <p:nvGraphicFramePr>
          <p:cNvPr id="8" name="Chart 7"/>
          <p:cNvGraphicFramePr>
            <a:graphicFrameLocks noGrp="1"/>
          </p:cNvGraphicFramePr>
          <p:nvPr/>
        </p:nvGraphicFramePr>
        <p:xfrm>
          <a:off x="274320" y="1874519"/>
          <a:ext cx="621792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/>
          <p:cNvSpPr/>
          <p:nvPr/>
        </p:nvSpPr>
        <p:spPr>
          <a:xfrm>
            <a:off x="6675120" y="1783080"/>
            <a:ext cx="5029200" cy="100584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858000" y="1828800"/>
            <a:ext cx="4754880" cy="9144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200"/>
              </a:spcAft>
            </a:pPr>
            <a:r>
              <a:rPr sz="1100" b="1" i="0">
                <a:solidFill>
                  <a:srgbClr val="FFA8D4"/>
                </a:solidFill>
                <a:latin typeface="Arial"/>
              </a:rPr>
              <a:t>BASELINE — LOI → OPEN</a:t>
            </a:r>
          </a:p>
          <a:p>
            <a:pPr algn="l">
              <a:spcAft>
                <a:spcPts val="200"/>
              </a:spcAft>
            </a:pPr>
            <a:r>
              <a:rPr sz="2600" b="1" i="0">
                <a:solidFill>
                  <a:srgbClr val="FFC72C"/>
                </a:solidFill>
                <a:latin typeface="Arial"/>
              </a:rPr>
              <a:t>≈ 683 </a:t>
            </a:r>
            <a:r>
              <a:rPr sz="1300" b="1" i="0">
                <a:solidFill>
                  <a:srgbClr val="FFFFFF"/>
                </a:solidFill>
                <a:latin typeface="Arial"/>
              </a:rPr>
              <a:t>days</a:t>
            </a:r>
            <a:r>
              <a:rPr sz="1100" b="0" i="0">
                <a:solidFill>
                  <a:srgbClr val="FFA8D4"/>
                </a:solidFill>
                <a:latin typeface="Arial"/>
              </a:rPr>
              <a:t>  (~22 months)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675120" y="2926080"/>
            <a:ext cx="5029200" cy="82296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675120" y="2926080"/>
            <a:ext cx="146304" cy="82296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949440" y="2962656"/>
            <a:ext cx="4937760" cy="7772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2E7D32"/>
                </a:solidFill>
                <a:latin typeface="Arial"/>
              </a:rPr>
              <a:t>PRE-APPROVAL — ~159 days</a:t>
            </a:r>
          </a:p>
          <a:p>
            <a:pPr algn="l">
              <a:spcAft>
                <a:spcPts val="200"/>
              </a:spcAft>
            </a:pPr>
            <a:r>
              <a:rPr sz="1050" b="0" i="0">
                <a:solidFill>
                  <a:srgbClr val="2B2B2B"/>
                </a:solidFill>
                <a:latin typeface="Arial"/>
              </a:rPr>
              <a:t>LOI → committee. Lower commitment; you can still walk.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675120" y="3840480"/>
            <a:ext cx="5029200" cy="822960"/>
          </a:xfrm>
          <a:prstGeom prst="rect">
            <a:avLst/>
          </a:prstGeom>
          <a:solidFill>
            <a:srgbClr val="FBE3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675120" y="3840480"/>
            <a:ext cx="146304" cy="822960"/>
          </a:xfrm>
          <a:prstGeom prst="rect">
            <a:avLst/>
          </a:prstGeom>
          <a:solidFill>
            <a:srgbClr val="C01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949440" y="3877056"/>
            <a:ext cx="4937760" cy="7772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C01B2B"/>
                </a:solidFill>
                <a:latin typeface="Arial"/>
              </a:rPr>
              <a:t>POST-APPROVAL — ~524 days</a:t>
            </a:r>
          </a:p>
          <a:p>
            <a:pPr algn="l">
              <a:spcAft>
                <a:spcPts val="200"/>
              </a:spcAft>
            </a:pPr>
            <a:r>
              <a:rPr sz="1050" b="0" i="0">
                <a:solidFill>
                  <a:srgbClr val="2B2B2B"/>
                </a:solidFill>
                <a:latin typeface="Arial"/>
              </a:rPr>
              <a:t>Capital committed: permitting &amp; construction. The clock runs hard.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675120" y="4754880"/>
            <a:ext cx="5029200" cy="1051560"/>
          </a:xfrm>
          <a:prstGeom prst="rect">
            <a:avLst/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675120" y="4754880"/>
            <a:ext cx="146304" cy="1051560"/>
          </a:xfrm>
          <a:prstGeom prst="rect">
            <a:avLst/>
          </a:prstGeom>
          <a:solidFill>
            <a:srgbClr val="B88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949440" y="4791456"/>
            <a:ext cx="4937760" cy="100584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C01B2B"/>
                </a:solidFill>
                <a:latin typeface="Arial"/>
              </a:rPr>
              <a:t>THE LONG POLE  </a:t>
            </a:r>
            <a:r>
              <a:rPr sz="1050" b="0" i="0">
                <a:solidFill>
                  <a:srgbClr val="2B2B2B"/>
                </a:solidFill>
                <a:latin typeface="Arial"/>
              </a:rPr>
              <a:t>Approval → Permit ≈ ~1 year (ground-up) in current ARN markets — conversions potentially ~6 months. Far above construction (~130d). Front-load entitlements.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" y="6309360"/>
            <a:ext cx="6217920" cy="4114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1">
                <a:solidFill>
                  <a:srgbClr val="6E6E6E"/>
                </a:solidFill>
                <a:latin typeface="Arial"/>
              </a:rPr>
              <a:t>*Permitting = current ARN markets ~1 yr ground-up / ~6 mo conversion; historical baseline was ~205d. Other phases = prior-rollout medians (n in legend). Track ARN variance in the bible.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bopage-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Exhibit B — Renewal Evaluation Sheet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64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051560"/>
            <a:ext cx="1115568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2B2B2B"/>
                </a:solidFill>
                <a:latin typeface="Arial"/>
              </a:rPr>
              <a:t>Per-restaurant lease evaluation (Operating Restaurant — Key Lease Detail), TB/ARN branded. Companion to the Renewal Tracker.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508760"/>
            <a:ext cx="3611880" cy="27432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94360" y="1508760"/>
            <a:ext cx="3474720" cy="27432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Restaurant Info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496" y="1837943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Restaurant #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81097" y="1984247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39496" y="2121408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Restaurant Name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81097" y="2267712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39496" y="2404872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Open Date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381097" y="2551175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39496" y="2688336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Sq Ft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381097" y="2834640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39496" y="2971800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Location Type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381097" y="3118103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39496" y="3255264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Address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381097" y="3401568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39496" y="3538728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City / State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381097" y="3685032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502920" y="3959352"/>
            <a:ext cx="3611880" cy="27432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94360" y="3959352"/>
            <a:ext cx="3474720" cy="27432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Performance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9496" y="4288536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2025 Sales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381097" y="4434840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539496" y="4572000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YoY 24→25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381097" y="4718304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539496" y="4855464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SOP Margin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381097" y="5001768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539496" y="5138927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Occupancy %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381097" y="5285231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4343400" y="1508760"/>
            <a:ext cx="3611880" cy="27432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4434840" y="1508760"/>
            <a:ext cx="3474720" cy="27432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Lease Terms &amp; Rent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379976" y="1837943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Deal Type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221577" y="1984247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4379976" y="2121408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Expiration Date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221577" y="2267712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4379976" y="2404872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Rent Commencement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221577" y="2551175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4379976" y="2688336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Max LXD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221577" y="2834640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4379976" y="2971800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Options Remaining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221577" y="3118103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4379976" y="3255264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Option Notice Date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221577" y="3401568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4379976" y="3538728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Existing Rent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221577" y="3685032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4379976" y="3822191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Option Rent / Escalations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221577" y="3968496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Rectangle 50"/>
          <p:cNvSpPr/>
          <p:nvPr/>
        </p:nvSpPr>
        <p:spPr>
          <a:xfrm>
            <a:off x="4343400" y="4242816"/>
            <a:ext cx="3611880" cy="27432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4434840" y="4242816"/>
            <a:ext cx="3474720" cy="27432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Lease Provisions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379976" y="4572000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Co-Tenancy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221577" y="4718304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4379976" y="4855464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Exclusive Use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221577" y="5001768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TextBox 56"/>
          <p:cNvSpPr txBox="1"/>
          <p:nvPr/>
        </p:nvSpPr>
        <p:spPr>
          <a:xfrm>
            <a:off x="4379976" y="5138927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CAM / Admin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221577" y="5285231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4379976" y="5422391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% Rent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221577" y="5568695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60"/>
          <p:cNvSpPr txBox="1"/>
          <p:nvPr/>
        </p:nvSpPr>
        <p:spPr>
          <a:xfrm>
            <a:off x="4379976" y="5705855"/>
            <a:ext cx="1805940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Go Dark / Radius</a:t>
            </a:r>
          </a:p>
        </p:txBody>
      </p:sp>
      <p:sp>
        <p:nvSpPr>
          <p:cNvPr id="62" name="Rectangle 61"/>
          <p:cNvSpPr/>
          <p:nvPr/>
        </p:nvSpPr>
        <p:spPr>
          <a:xfrm>
            <a:off x="6221577" y="5852159"/>
            <a:ext cx="1661464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Rectangle 62"/>
          <p:cNvSpPr/>
          <p:nvPr/>
        </p:nvSpPr>
        <p:spPr>
          <a:xfrm>
            <a:off x="8183879" y="1508760"/>
            <a:ext cx="3502152" cy="27432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8275319" y="1508760"/>
            <a:ext cx="3364992" cy="27432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Renewal Strategy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220455" y="1837943"/>
            <a:ext cx="1751076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Decision (Renew / Renegotiate / Relocate / Close)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0004999" y="1984247"/>
            <a:ext cx="1610989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66"/>
          <p:cNvSpPr txBox="1"/>
          <p:nvPr/>
        </p:nvSpPr>
        <p:spPr>
          <a:xfrm>
            <a:off x="8220455" y="2121408"/>
            <a:ext cx="1751076" cy="47548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Strategy &amp; Levers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0004999" y="2505456"/>
            <a:ext cx="1610989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TextBox 68"/>
          <p:cNvSpPr txBox="1"/>
          <p:nvPr/>
        </p:nvSpPr>
        <p:spPr>
          <a:xfrm>
            <a:off x="8220455" y="2642615"/>
            <a:ext cx="1751076" cy="475488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Anticipated LL Position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0004999" y="3026663"/>
            <a:ext cx="1610989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Rectangle 70"/>
          <p:cNvSpPr/>
          <p:nvPr/>
        </p:nvSpPr>
        <p:spPr>
          <a:xfrm>
            <a:off x="8183879" y="3300984"/>
            <a:ext cx="3502152" cy="27432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TextBox 71"/>
          <p:cNvSpPr txBox="1"/>
          <p:nvPr/>
        </p:nvSpPr>
        <p:spPr>
          <a:xfrm>
            <a:off x="8275319" y="3300984"/>
            <a:ext cx="3364992" cy="27432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Misc &amp; Landlord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8220455" y="3630168"/>
            <a:ext cx="1751076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Committee Approved</a:t>
            </a:r>
          </a:p>
        </p:txBody>
      </p:sp>
      <p:sp>
        <p:nvSpPr>
          <p:cNvPr id="74" name="Rectangle 73"/>
          <p:cNvSpPr/>
          <p:nvPr/>
        </p:nvSpPr>
        <p:spPr>
          <a:xfrm>
            <a:off x="10004999" y="3776472"/>
            <a:ext cx="1610989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TextBox 74"/>
          <p:cNvSpPr txBox="1"/>
          <p:nvPr/>
        </p:nvSpPr>
        <p:spPr>
          <a:xfrm>
            <a:off x="8220455" y="3913631"/>
            <a:ext cx="1751076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Lease Critical Date</a:t>
            </a:r>
          </a:p>
        </p:txBody>
      </p:sp>
      <p:sp>
        <p:nvSpPr>
          <p:cNvPr id="76" name="Rectangle 75"/>
          <p:cNvSpPr/>
          <p:nvPr/>
        </p:nvSpPr>
        <p:spPr>
          <a:xfrm>
            <a:off x="10004999" y="4059935"/>
            <a:ext cx="1610989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TextBox 76"/>
          <p:cNvSpPr txBox="1"/>
          <p:nvPr/>
        </p:nvSpPr>
        <p:spPr>
          <a:xfrm>
            <a:off x="8220455" y="4197095"/>
            <a:ext cx="1751076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Landlord</a:t>
            </a:r>
          </a:p>
        </p:txBody>
      </p:sp>
      <p:sp>
        <p:nvSpPr>
          <p:cNvPr id="78" name="Rectangle 77"/>
          <p:cNvSpPr/>
          <p:nvPr/>
        </p:nvSpPr>
        <p:spPr>
          <a:xfrm>
            <a:off x="10004999" y="4343399"/>
            <a:ext cx="1610989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TextBox 78"/>
          <p:cNvSpPr txBox="1"/>
          <p:nvPr/>
        </p:nvSpPr>
        <p:spPr>
          <a:xfrm>
            <a:off x="8220455" y="4480559"/>
            <a:ext cx="1751076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LL Contact / Phone</a:t>
            </a:r>
          </a:p>
        </p:txBody>
      </p:sp>
      <p:sp>
        <p:nvSpPr>
          <p:cNvPr id="80" name="Rectangle 79"/>
          <p:cNvSpPr/>
          <p:nvPr/>
        </p:nvSpPr>
        <p:spPr>
          <a:xfrm>
            <a:off x="10004999" y="4626863"/>
            <a:ext cx="1610989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Rectangle 80"/>
          <p:cNvSpPr/>
          <p:nvPr/>
        </p:nvSpPr>
        <p:spPr>
          <a:xfrm>
            <a:off x="8183879" y="4901183"/>
            <a:ext cx="3502152" cy="27432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TextBox 81"/>
          <p:cNvSpPr txBox="1"/>
          <p:nvPr/>
        </p:nvSpPr>
        <p:spPr>
          <a:xfrm>
            <a:off x="8275319" y="4901183"/>
            <a:ext cx="3364992" cy="27432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Approvals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0455" y="5230367"/>
            <a:ext cx="1751076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Real Estate</a:t>
            </a:r>
          </a:p>
        </p:txBody>
      </p:sp>
      <p:sp>
        <p:nvSpPr>
          <p:cNvPr id="84" name="Rectangle 83"/>
          <p:cNvSpPr/>
          <p:nvPr/>
        </p:nvSpPr>
        <p:spPr>
          <a:xfrm>
            <a:off x="10004999" y="5376671"/>
            <a:ext cx="1610989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TextBox 84"/>
          <p:cNvSpPr txBox="1"/>
          <p:nvPr/>
        </p:nvSpPr>
        <p:spPr>
          <a:xfrm>
            <a:off x="8220455" y="5513831"/>
            <a:ext cx="1751076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Legal</a:t>
            </a:r>
          </a:p>
        </p:txBody>
      </p:sp>
      <p:sp>
        <p:nvSpPr>
          <p:cNvPr id="86" name="Rectangle 85"/>
          <p:cNvSpPr/>
          <p:nvPr/>
        </p:nvSpPr>
        <p:spPr>
          <a:xfrm>
            <a:off x="10004999" y="5660135"/>
            <a:ext cx="1610989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7" name="TextBox 86"/>
          <p:cNvSpPr txBox="1"/>
          <p:nvPr/>
        </p:nvSpPr>
        <p:spPr>
          <a:xfrm>
            <a:off x="8220455" y="5797295"/>
            <a:ext cx="1751076" cy="237744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850" b="1" i="0">
                <a:solidFill>
                  <a:srgbClr val="702082"/>
                </a:solidFill>
                <a:latin typeface="Arial"/>
              </a:rPr>
              <a:t>Exec</a:t>
            </a:r>
          </a:p>
        </p:txBody>
      </p:sp>
      <p:sp>
        <p:nvSpPr>
          <p:cNvPr id="88" name="Rectangle 87"/>
          <p:cNvSpPr/>
          <p:nvPr/>
        </p:nvSpPr>
        <p:spPr>
          <a:xfrm>
            <a:off x="10004999" y="5943599"/>
            <a:ext cx="1610989" cy="10972"/>
          </a:xfrm>
          <a:prstGeom prst="rect">
            <a:avLst/>
          </a:prstGeom>
          <a:solidFill>
            <a:srgbClr val="C9B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Stage 1 — SIP (Sites in Process)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7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25880"/>
            <a:ext cx="1301877" cy="475488"/>
          </a:xfrm>
          <a:prstGeom prst="roundRect">
            <a:avLst/>
          </a:prstGeom>
          <a:solidFill>
            <a:srgbClr val="FFC72C"/>
          </a:solidFill>
          <a:ln w="15875">
            <a:solidFill>
              <a:srgbClr val="E4007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4B1463"/>
                </a:solidFill>
                <a:latin typeface="Arial"/>
              </a:rPr>
              <a:t>SIP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124712"/>
            <a:ext cx="1301877" cy="182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1" i="0">
                <a:solidFill>
                  <a:srgbClr val="E4007C"/>
                </a:solidFill>
                <a:latin typeface="Arial"/>
              </a:rPr>
              <a:t>▼ YOU ARE HERE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8650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91452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91452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LOI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9811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2613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332613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Legal/ Lease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0971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73773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73773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Due Dil. &amp; Entitle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2132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4934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14934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Committee Approval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3292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56094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56094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Permitting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4453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97255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97255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Construction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25613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038415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1038415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20" y="1965960"/>
            <a:ext cx="5394960" cy="8229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>
                <a:solidFill>
                  <a:srgbClr val="E4007C"/>
                </a:solidFill>
                <a:latin typeface="Arial"/>
              </a:rPr>
              <a:t>Purpose  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2B2B2B"/>
                </a:solidFill>
                <a:latin typeface="Arial"/>
              </a:rPr>
              <a:t>Source, tour, score and qualify candidate sites against the trade-area strategy.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02920" y="3063240"/>
            <a:ext cx="5394960" cy="91440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502920" y="3063240"/>
            <a:ext cx="146304" cy="91440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777240" y="3108960"/>
            <a:ext cx="5029200" cy="8686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>
                <a:solidFill>
                  <a:srgbClr val="2E7D32"/>
                </a:solidFill>
                <a:latin typeface="Arial"/>
              </a:rPr>
              <a:t>Gate to advance  </a:t>
            </a:r>
          </a:p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Site qualified and engaged (offer / LOI intent) → STATUS = In Negotiation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02920" y="4206240"/>
            <a:ext cx="2606040" cy="91440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40080" y="4206240"/>
            <a:ext cx="2377440" cy="9144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OWNER</a:t>
            </a:r>
          </a:p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Real Estate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291840" y="4206240"/>
            <a:ext cx="2606040" cy="914400"/>
          </a:xfrm>
          <a:prstGeom prst="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3429000" y="4206240"/>
            <a:ext cx="2377440" cy="9144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TYPICAL DURATION</a:t>
            </a:r>
          </a:p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Ongoing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02920" y="5257800"/>
            <a:ext cx="5394960" cy="109728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502920" y="5257800"/>
            <a:ext cx="128016" cy="109728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777240" y="5312664"/>
            <a:ext cx="36576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CAPITAL  &amp;  RISK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77240" y="5568696"/>
            <a:ext cx="123444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700" b="1" i="0">
                <a:solidFill>
                  <a:srgbClr val="2E7D32"/>
                </a:solidFill>
                <a:latin typeface="Arial"/>
              </a:rPr>
              <a:t>$</a:t>
            </a:r>
            <a:r>
              <a:rPr sz="1700" b="1" i="0">
                <a:solidFill>
                  <a:srgbClr val="CFC6DA"/>
                </a:solidFill>
                <a:latin typeface="Arial"/>
              </a:rPr>
              <a:t>$$$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2057400" y="5596128"/>
            <a:ext cx="1280160" cy="310896"/>
          </a:xfrm>
          <a:prstGeom prst="round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2057400" y="5596128"/>
            <a:ext cx="1280160" cy="310896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LOW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474720" y="5532120"/>
            <a:ext cx="2240280" cy="4572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750" b="1" i="0">
                <a:solidFill>
                  <a:srgbClr val="6E6E6E"/>
                </a:solidFill>
                <a:latin typeface="Arial"/>
              </a:rPr>
              <a:t>EST. $ AT RISK</a:t>
            </a:r>
          </a:p>
          <a:p>
            <a:pPr algn="l">
              <a:spcAft>
                <a:spcPts val="300"/>
              </a:spcAft>
            </a:pPr>
            <a:r>
              <a:rPr sz="1250" b="1" i="0">
                <a:solidFill>
                  <a:srgbClr val="2E7D32"/>
                </a:solidFill>
                <a:latin typeface="Arial"/>
              </a:rPr>
              <a:t>&lt; $5K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77240" y="5971032"/>
            <a:ext cx="489204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1">
                <a:solidFill>
                  <a:srgbClr val="2B2B2B"/>
                </a:solidFill>
                <a:latin typeface="Arial"/>
              </a:rPr>
              <a:t>Sourcing &amp; tour time — little cash committed.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172200" y="1920240"/>
            <a:ext cx="54864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KEY BIBLE FIELDS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172200" y="2286000"/>
            <a:ext cx="1126540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6172200" y="2286000"/>
            <a:ext cx="1126540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Date Toured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7408468" y="2286000"/>
            <a:ext cx="1042415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7408468" y="2286000"/>
            <a:ext cx="1042415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Trade Area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560612" y="2286000"/>
            <a:ext cx="537667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8560612" y="2286000"/>
            <a:ext cx="537667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Size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9208008" y="2286000"/>
            <a:ext cx="1547164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9208008" y="2286000"/>
            <a:ext cx="1547164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For Sale / Lease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10864900" y="2286000"/>
            <a:ext cx="621792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10864900" y="2286000"/>
            <a:ext cx="621792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Price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6172200" y="2743200"/>
            <a:ext cx="2388412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TextBox 57"/>
          <p:cNvSpPr txBox="1"/>
          <p:nvPr/>
        </p:nvSpPr>
        <p:spPr>
          <a:xfrm>
            <a:off x="6172200" y="2743200"/>
            <a:ext cx="2388412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Aerial / Site Plan / Flyer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8670340" y="2743200"/>
            <a:ext cx="705916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8670340" y="2743200"/>
            <a:ext cx="705916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STATUS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172200" y="3383280"/>
            <a:ext cx="54864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DON'T-MISS STEPS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172200" y="3703320"/>
            <a:ext cx="5532120" cy="146304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Run the site scorecard &amp; trade-area fit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Confirm drive-thru feasibility &amp; stacking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Secure all asset docs (aerial, plat, flyer)</a:t>
            </a:r>
          </a:p>
        </p:txBody>
      </p:sp>
      <p:sp>
        <p:nvSpPr>
          <p:cNvPr id="63" name="Rectangle 62"/>
          <p:cNvSpPr/>
          <p:nvPr/>
        </p:nvSpPr>
        <p:spPr>
          <a:xfrm>
            <a:off x="6172200" y="5440680"/>
            <a:ext cx="5532120" cy="868680"/>
          </a:xfrm>
          <a:prstGeom prst="rect">
            <a:avLst/>
          </a:prstGeom>
          <a:solidFill>
            <a:srgbClr val="FBE3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Rectangle 63"/>
          <p:cNvSpPr/>
          <p:nvPr/>
        </p:nvSpPr>
        <p:spPr>
          <a:xfrm>
            <a:off x="6172200" y="5440680"/>
            <a:ext cx="146304" cy="868680"/>
          </a:xfrm>
          <a:prstGeom prst="rect">
            <a:avLst/>
          </a:prstGeom>
          <a:solidFill>
            <a:srgbClr val="C01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6446520" y="5486400"/>
            <a:ext cx="5166360" cy="8229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50" b="1" i="0">
                <a:solidFill>
                  <a:srgbClr val="C01B2B"/>
                </a:solidFill>
                <a:latin typeface="Arial"/>
              </a:rPr>
              <a:t>Pitfall  </a:t>
            </a:r>
            <a:r>
              <a:rPr sz="1200" b="0" i="0">
                <a:solidFill>
                  <a:srgbClr val="2B2B2B"/>
                </a:solidFill>
                <a:latin typeface="Arial"/>
              </a:rPr>
              <a:t>Chasing sites that don't fit the trade-area strategy — discipline here saves money downstream.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Stage 2 — LOI (Letter of Intent)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SIP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8650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14525" y="1325880"/>
            <a:ext cx="1301877" cy="475488"/>
          </a:xfrm>
          <a:prstGeom prst="roundRect">
            <a:avLst/>
          </a:prstGeom>
          <a:solidFill>
            <a:srgbClr val="FFC72C"/>
          </a:solidFill>
          <a:ln w="15875">
            <a:solidFill>
              <a:srgbClr val="E4007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91452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4B1463"/>
                </a:solidFill>
                <a:latin typeface="Arial"/>
              </a:rPr>
              <a:t>LOI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14525" y="1124712"/>
            <a:ext cx="1301877" cy="182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1" i="0">
                <a:solidFill>
                  <a:srgbClr val="E4007C"/>
                </a:solidFill>
                <a:latin typeface="Arial"/>
              </a:rPr>
              <a:t>▼ YOU ARE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9811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2613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332613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Legal/ Lease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0971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73773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73773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Due Dil. &amp; Entitle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2132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4934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14934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Committee Approval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3292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56094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56094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Permitting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4453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97255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97255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Construction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25613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038415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1038415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20" y="1965960"/>
            <a:ext cx="5394960" cy="8229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>
                <a:solidFill>
                  <a:srgbClr val="E4007C"/>
                </a:solidFill>
                <a:latin typeface="Arial"/>
              </a:rPr>
              <a:t>Purpose  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2B2B2B"/>
                </a:solidFill>
                <a:latin typeface="Arial"/>
              </a:rPr>
              <a:t>Negotiate and execute non-binding deal terms before spending on diligence.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02920" y="3063240"/>
            <a:ext cx="5394960" cy="91440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502920" y="3063240"/>
            <a:ext cx="146304" cy="91440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777240" y="3108960"/>
            <a:ext cx="5029200" cy="8686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>
                <a:solidFill>
                  <a:srgbClr val="2E7D32"/>
                </a:solidFill>
                <a:latin typeface="Arial"/>
              </a:rPr>
              <a:t>Gate to advance  </a:t>
            </a:r>
          </a:p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Executed LOI / LL work exhibit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02920" y="4206240"/>
            <a:ext cx="2606040" cy="91440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40080" y="4206240"/>
            <a:ext cx="2377440" cy="9144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OWNER</a:t>
            </a:r>
          </a:p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Real Estate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291840" y="4206240"/>
            <a:ext cx="2606040" cy="914400"/>
          </a:xfrm>
          <a:prstGeom prst="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3429000" y="4206240"/>
            <a:ext cx="2377440" cy="9144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TYPICAL DURATION</a:t>
            </a:r>
          </a:p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~68 d → DD (baseline)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02920" y="5257800"/>
            <a:ext cx="5394960" cy="109728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502920" y="5257800"/>
            <a:ext cx="128016" cy="109728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777240" y="5312664"/>
            <a:ext cx="36576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CAPITAL  &amp;  RISK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77240" y="5568696"/>
            <a:ext cx="123444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700" b="1" i="0">
                <a:solidFill>
                  <a:srgbClr val="2E7D32"/>
                </a:solidFill>
                <a:latin typeface="Arial"/>
              </a:rPr>
              <a:t>$</a:t>
            </a:r>
            <a:r>
              <a:rPr sz="1700" b="1" i="0">
                <a:solidFill>
                  <a:srgbClr val="CFC6DA"/>
                </a:solidFill>
                <a:latin typeface="Arial"/>
              </a:rPr>
              <a:t>$$$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2057400" y="5596128"/>
            <a:ext cx="1280160" cy="310896"/>
          </a:xfrm>
          <a:prstGeom prst="round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2057400" y="5596128"/>
            <a:ext cx="1280160" cy="310896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LOW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474720" y="5532120"/>
            <a:ext cx="2240280" cy="4572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750" b="1" i="0">
                <a:solidFill>
                  <a:srgbClr val="6E6E6E"/>
                </a:solidFill>
                <a:latin typeface="Arial"/>
              </a:rPr>
              <a:t>EST. $ AT RISK</a:t>
            </a:r>
          </a:p>
          <a:p>
            <a:pPr algn="l">
              <a:spcAft>
                <a:spcPts val="300"/>
              </a:spcAft>
            </a:pPr>
            <a:r>
              <a:rPr sz="1250" b="1" i="0">
                <a:solidFill>
                  <a:srgbClr val="2E7D32"/>
                </a:solidFill>
                <a:latin typeface="Arial"/>
              </a:rPr>
              <a:t>$5–15K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77240" y="5971032"/>
            <a:ext cx="489204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1">
                <a:solidFill>
                  <a:srgbClr val="2B2B2B"/>
                </a:solidFill>
                <a:latin typeface="Arial"/>
              </a:rPr>
              <a:t>Non-binding terms — minimal cash; sets the deal.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172200" y="1920240"/>
            <a:ext cx="54864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KEY BIBLE FIELDS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172200" y="2286000"/>
            <a:ext cx="621792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6172200" y="2286000"/>
            <a:ext cx="621792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Offer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903720" y="2286000"/>
            <a:ext cx="1210665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6903720" y="2286000"/>
            <a:ext cx="1210665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Price / Rate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224113" y="2286000"/>
            <a:ext cx="874166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8224113" y="2286000"/>
            <a:ext cx="874166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LOI Sent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9208008" y="2286000"/>
            <a:ext cx="1210665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9208008" y="2286000"/>
            <a:ext cx="1210665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LOI Executed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172200" y="2926080"/>
            <a:ext cx="54864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DON'T-MISS STEPS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172200" y="3246120"/>
            <a:ext cx="5532120" cy="146304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Lock rent, TI, term &amp; options, exclusivity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Build in a diligence period &amp; outs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Define delivery condition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172200" y="5440680"/>
            <a:ext cx="5532120" cy="868680"/>
          </a:xfrm>
          <a:prstGeom prst="rect">
            <a:avLst/>
          </a:prstGeom>
          <a:solidFill>
            <a:srgbClr val="FBE3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6172200" y="5440680"/>
            <a:ext cx="146304" cy="868680"/>
          </a:xfrm>
          <a:prstGeom prst="rect">
            <a:avLst/>
          </a:prstGeom>
          <a:solidFill>
            <a:srgbClr val="C01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6446520" y="5486400"/>
            <a:ext cx="5166360" cy="8229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50" b="1" i="0">
                <a:solidFill>
                  <a:srgbClr val="C01B2B"/>
                </a:solidFill>
                <a:latin typeface="Arial"/>
              </a:rPr>
              <a:t>Pitfall  </a:t>
            </a:r>
            <a:r>
              <a:rPr sz="1200" b="0" i="0">
                <a:solidFill>
                  <a:srgbClr val="2B2B2B"/>
                </a:solidFill>
                <a:latin typeface="Arial"/>
              </a:rPr>
              <a:t>A vague LOI gets renegotiated later. No DD-out = capital at risk before you can walk.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19456"/>
            <a:ext cx="86868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E4007C"/>
                </a:solidFill>
                <a:latin typeface="Arial"/>
              </a:rPr>
              <a:t>PIPELINE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600" b="1" i="0">
                <a:solidFill>
                  <a:srgbClr val="702082"/>
                </a:solidFill>
                <a:latin typeface="Arial"/>
              </a:rPr>
              <a:t>Stage 3 — Legal / Lease (or PSA)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201168"/>
            <a:ext cx="214884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TACO BELL </a:t>
            </a:r>
            <a:r>
              <a:rPr sz="1100" b="1" i="0">
                <a:solidFill>
                  <a:srgbClr val="E4007C"/>
                </a:solidFill>
                <a:latin typeface="Arial"/>
              </a:rPr>
              <a:t>| ARN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12880" y="6455664"/>
            <a:ext cx="4572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sz="1000" b="0" i="0">
                <a:solidFill>
                  <a:srgbClr val="6E6E6E"/>
                </a:solidFill>
                <a:latin typeface="Arial"/>
              </a:rPr>
              <a:t>9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SIP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8650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1452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91452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LOI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9811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26130" y="1325880"/>
            <a:ext cx="1301877" cy="475488"/>
          </a:xfrm>
          <a:prstGeom prst="roundRect">
            <a:avLst/>
          </a:prstGeom>
          <a:solidFill>
            <a:srgbClr val="FFC72C"/>
          </a:solidFill>
          <a:ln w="15875">
            <a:solidFill>
              <a:srgbClr val="E4007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32613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4B1463"/>
                </a:solidFill>
                <a:latin typeface="Arial"/>
              </a:rPr>
              <a:t>Legal/ Lease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26130" y="1124712"/>
            <a:ext cx="1301877" cy="1828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700" b="1" i="0">
                <a:solidFill>
                  <a:srgbClr val="E4007C"/>
                </a:solidFill>
                <a:latin typeface="Arial"/>
              </a:rPr>
              <a:t>▼ YOU ARE HERE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0971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73773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73773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Due Dil. &amp; Entitle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2132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4934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14934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Committee Approval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3292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56094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56094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Permitting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44534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972550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972550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Construction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256139" y="1325880"/>
            <a:ext cx="164592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100" b="1" i="0">
                <a:solidFill>
                  <a:srgbClr val="E4007C"/>
                </a:solidFill>
                <a:latin typeface="Arial"/>
              </a:rPr>
              <a:t>›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0384155" y="1325880"/>
            <a:ext cx="1301877" cy="475488"/>
          </a:xfrm>
          <a:prstGeom prst="roundRect">
            <a:avLst/>
          </a:prstGeom>
          <a:solidFill>
            <a:srgbClr val="E7E2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10384155" y="1325880"/>
            <a:ext cx="1301877" cy="475488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850" b="0" i="0">
                <a:solidFill>
                  <a:srgbClr val="B0A4C0"/>
                </a:solidFill>
                <a:latin typeface="Arial"/>
              </a:rPr>
              <a:t>Open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20" y="1965960"/>
            <a:ext cx="5394960" cy="8229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>
                <a:solidFill>
                  <a:srgbClr val="E4007C"/>
                </a:solidFill>
                <a:latin typeface="Arial"/>
              </a:rPr>
              <a:t>Purpose  </a:t>
            </a:r>
          </a:p>
          <a:p>
            <a:pPr algn="l">
              <a:spcAft>
                <a:spcPts val="300"/>
              </a:spcAft>
            </a:pPr>
            <a:r>
              <a:rPr sz="1350" b="0" i="0">
                <a:solidFill>
                  <a:srgbClr val="2B2B2B"/>
                </a:solidFill>
                <a:latin typeface="Arial"/>
              </a:rPr>
              <a:t>Draft, negotiate and fully execute the lease or purchase agreement.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02920" y="3063240"/>
            <a:ext cx="5394960" cy="91440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502920" y="3063240"/>
            <a:ext cx="146304" cy="914400"/>
          </a:xfrm>
          <a:prstGeom prst="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777240" y="3108960"/>
            <a:ext cx="5029200" cy="86868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200" b="1" i="0">
                <a:solidFill>
                  <a:srgbClr val="2E7D32"/>
                </a:solidFill>
                <a:latin typeface="Arial"/>
              </a:rPr>
              <a:t>Gate to advance  </a:t>
            </a:r>
          </a:p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2B2B2B"/>
                </a:solidFill>
                <a:latin typeface="Arial"/>
              </a:rPr>
              <a:t>Lease / PSA fully executed (LS = Lease Status)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02920" y="4206240"/>
            <a:ext cx="2606040" cy="914400"/>
          </a:xfrm>
          <a:prstGeom prst="rect">
            <a:avLst/>
          </a:prstGeom>
          <a:solidFill>
            <a:srgbClr val="4B1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40080" y="4206240"/>
            <a:ext cx="2377440" cy="9144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OWNER</a:t>
            </a:r>
          </a:p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Legal + Real Estate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291840" y="4206240"/>
            <a:ext cx="2606040" cy="914400"/>
          </a:xfrm>
          <a:prstGeom prst="rect">
            <a:avLst/>
          </a:prstGeom>
          <a:solidFill>
            <a:srgbClr val="702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3429000" y="4206240"/>
            <a:ext cx="2377440" cy="914400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FFA8D4"/>
                </a:solidFill>
                <a:latin typeface="Arial"/>
              </a:rPr>
              <a:t>TYPICAL DURATION</a:t>
            </a:r>
          </a:p>
          <a:p>
            <a:pPr algn="l">
              <a:spcAft>
                <a:spcPts val="30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4–10 weeks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02920" y="5257800"/>
            <a:ext cx="5394960" cy="1097280"/>
          </a:xfrm>
          <a:prstGeom prst="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502920" y="5257800"/>
            <a:ext cx="128016" cy="1097280"/>
          </a:xfrm>
          <a:prstGeom prst="rect">
            <a:avLst/>
          </a:prstGeom>
          <a:solidFill>
            <a:srgbClr val="C01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777240" y="5312664"/>
            <a:ext cx="3657600" cy="27432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CAPITAL  &amp;  RISK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77240" y="5568696"/>
            <a:ext cx="123444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700" b="1" i="0">
                <a:solidFill>
                  <a:srgbClr val="C01B2B"/>
                </a:solidFill>
                <a:latin typeface="Arial"/>
              </a:rPr>
              <a:t>$$</a:t>
            </a:r>
            <a:r>
              <a:rPr sz="1700" b="1" i="0">
                <a:solidFill>
                  <a:srgbClr val="CFC6DA"/>
                </a:solidFill>
                <a:latin typeface="Arial"/>
              </a:rPr>
              <a:t>$$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2057400" y="5596128"/>
            <a:ext cx="1280160" cy="310896"/>
          </a:xfrm>
          <a:prstGeom prst="roundRect">
            <a:avLst/>
          </a:prstGeom>
          <a:solidFill>
            <a:srgbClr val="C01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2057400" y="5596128"/>
            <a:ext cx="1280160" cy="310896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900" b="1" i="0">
                <a:solidFill>
                  <a:srgbClr val="FFFFFF"/>
                </a:solidFill>
                <a:latin typeface="Arial"/>
              </a:rPr>
              <a:t>HIGH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474720" y="5532120"/>
            <a:ext cx="2240280" cy="45720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750" b="1" i="0">
                <a:solidFill>
                  <a:srgbClr val="6E6E6E"/>
                </a:solidFill>
                <a:latin typeface="Arial"/>
              </a:rPr>
              <a:t>EST. $ AT RISK</a:t>
            </a:r>
          </a:p>
          <a:p>
            <a:pPr algn="l">
              <a:spcAft>
                <a:spcPts val="300"/>
              </a:spcAft>
            </a:pPr>
            <a:r>
              <a:rPr sz="1250" b="1" i="0">
                <a:solidFill>
                  <a:srgbClr val="C01B2B"/>
                </a:solidFill>
                <a:latin typeface="Arial"/>
              </a:rPr>
              <a:t>$40–80K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77240" y="5971032"/>
            <a:ext cx="4892040" cy="3657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900" b="0" i="1">
                <a:solidFill>
                  <a:srgbClr val="2B2B2B"/>
                </a:solidFill>
                <a:latin typeface="Arial"/>
              </a:rPr>
              <a:t>Lease / PSA execution = first major commitment; + title / Phase I / survey.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172200" y="1920240"/>
            <a:ext cx="54864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KEY BIBLE FIELDS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172200" y="2286000"/>
            <a:ext cx="1631289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6172200" y="2286000"/>
            <a:ext cx="1631289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LS (Lease Status)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7913217" y="2286000"/>
            <a:ext cx="2388412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7913217" y="2286000"/>
            <a:ext cx="2388412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Lease / Committee Comments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10411358" y="2286000"/>
            <a:ext cx="1126540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10411358" y="2286000"/>
            <a:ext cx="1126540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Title / PTR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6172200" y="2743200"/>
            <a:ext cx="790041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6172200" y="2743200"/>
            <a:ext cx="790041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Phase I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071969" y="2743200"/>
            <a:ext cx="1126540" cy="347472"/>
          </a:xfrm>
          <a:prstGeom prst="roundRect">
            <a:avLst/>
          </a:prstGeom>
          <a:solidFill>
            <a:srgbClr val="EDE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7071969" y="2743200"/>
            <a:ext cx="1126540" cy="347472"/>
          </a:xfrm>
          <a:prstGeom prst="rect">
            <a:avLst/>
          </a:prstGeom>
          <a:noFill/>
        </p:spPr>
        <p:txBody>
          <a:bodyPr wrap="square" lIns="38100" tIns="25400" rIns="38100" bIns="2540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sz="1000" b="1" i="0">
                <a:solidFill>
                  <a:srgbClr val="702082"/>
                </a:solidFill>
                <a:latin typeface="Arial"/>
              </a:rPr>
              <a:t>ALTA Survey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172200" y="3383280"/>
            <a:ext cx="5486400" cy="32004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00" b="1" i="0">
                <a:solidFill>
                  <a:srgbClr val="702082"/>
                </a:solidFill>
                <a:latin typeface="Arial"/>
              </a:rPr>
              <a:t>DON'T-MISS STEPS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172200" y="3703320"/>
            <a:ext cx="5532120" cy="1463040"/>
          </a:xfrm>
          <a:prstGeom prst="rect">
            <a:avLst/>
          </a:prstGeom>
          <a:noFill/>
        </p:spPr>
        <p:txBody>
          <a:bodyPr wrap="square" lIns="25400" tIns="1270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Pull title/PTR &amp; estoppels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Order Phase I environmental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2B2B2B"/>
                </a:solidFill>
                <a:latin typeface="Arial"/>
              </a:rPr>
              <a:t>▪  Order ALTA survey</a:t>
            </a:r>
          </a:p>
        </p:txBody>
      </p:sp>
      <p:sp>
        <p:nvSpPr>
          <p:cNvPr id="59" name="Rectangle 58"/>
          <p:cNvSpPr/>
          <p:nvPr/>
        </p:nvSpPr>
        <p:spPr>
          <a:xfrm>
            <a:off x="6172200" y="5440680"/>
            <a:ext cx="5532120" cy="868680"/>
          </a:xfrm>
          <a:prstGeom prst="rect">
            <a:avLst/>
          </a:prstGeom>
          <a:solidFill>
            <a:srgbClr val="FBE3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Rectangle 59"/>
          <p:cNvSpPr/>
          <p:nvPr/>
        </p:nvSpPr>
        <p:spPr>
          <a:xfrm>
            <a:off x="6172200" y="5440680"/>
            <a:ext cx="146304" cy="868680"/>
          </a:xfrm>
          <a:prstGeom prst="rect">
            <a:avLst/>
          </a:prstGeom>
          <a:solidFill>
            <a:srgbClr val="C01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60"/>
          <p:cNvSpPr txBox="1"/>
          <p:nvPr/>
        </p:nvSpPr>
        <p:spPr>
          <a:xfrm>
            <a:off x="6446520" y="5486400"/>
            <a:ext cx="5166360" cy="822960"/>
          </a:xfrm>
          <a:prstGeom prst="rect">
            <a:avLst/>
          </a:prstGeom>
          <a:noFill/>
        </p:spPr>
        <p:txBody>
          <a:bodyPr wrap="square" lIns="38100" tIns="25400" rIns="38100" bIns="2540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50" b="1" i="0">
                <a:solidFill>
                  <a:srgbClr val="C01B2B"/>
                </a:solidFill>
                <a:latin typeface="Arial"/>
              </a:rPr>
              <a:t>Pitfall  </a:t>
            </a:r>
            <a:r>
              <a:rPr sz="1200" b="0" i="0">
                <a:solidFill>
                  <a:srgbClr val="2B2B2B"/>
                </a:solidFill>
                <a:latin typeface="Arial"/>
              </a:rPr>
              <a:t>Starting capital-heavy diligence before terms are locked burns money on dead deals.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5906</Words>
  <Application>Microsoft Office PowerPoint</Application>
  <PresentationFormat>Widescreen</PresentationFormat>
  <Paragraphs>1129</Paragraphs>
  <Slides>64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kim ellis</cp:lastModifiedBy>
  <cp:revision>1</cp:revision>
  <dcterms:created xsi:type="dcterms:W3CDTF">2013-01-27T09:14:16Z</dcterms:created>
  <dcterms:modified xsi:type="dcterms:W3CDTF">2026-06-25T05:35:00Z</dcterms:modified>
  <cp:category/>
</cp:coreProperties>
</file>